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8" roundtripDataSignature="AMtx7mhvCVyz7G3bOxJVElYMHWX2E6yV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 name="Shape 9"/>
        <p:cNvGrpSpPr/>
        <p:nvPr/>
      </p:nvGrpSpPr>
      <p:grpSpPr>
        <a:xfrm>
          <a:off x="0" y="0"/>
          <a:ext cx="0" cy="0"/>
          <a:chOff x="0" y="0"/>
          <a:chExt cx="0" cy="0"/>
        </a:xfrm>
      </p:grpSpPr>
      <p:sp>
        <p:nvSpPr>
          <p:cNvPr id="10" name="Google Shape;10;p3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 name="Google Shape;1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 name="Google Shape;14;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 name="Google Shape;1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8" name="Google Shape;18;p3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 name="Google Shape;1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4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4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austintexas.org/things-to-do/arts/submit-eve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maps.austintexas.gov/GIS/CouncilDistrictMap/"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austintexas.org/things-to-do/arts/submit-event/" TargetMode="External"/><Relationship Id="rId4" Type="http://schemas.openxmlformats.org/officeDocument/2006/relationships/hyperlink" Target="https://www.austintexas.org/things-to-do/arts/submit-event/" TargetMode="External"/><Relationship Id="rId5" Type="http://schemas.openxmlformats.org/officeDocument/2006/relationships/hyperlink" Target="https://www.deepl.com/es/translato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drive.google.com/drive/folders/123LEcDVdjtwDonbya-2rMLcznyGF4gw_?usp=sharing" TargetMode="External"/><Relationship Id="rId4" Type="http://schemas.openxmlformats.org/officeDocument/2006/relationships/hyperlink" Target="https://docs.google.com/document/d/1S4Tr4EquqgKMFQweyCV3aK3VD3Sg7zGq/edit?usp=sharing&amp;ouid=102363282139012881245&amp;rtpof=true&amp;sd=true" TargetMode="External"/><Relationship Id="rId5"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austintexas.org/things-to-do/arts/submit-ev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mailto:website@austintexas.org" TargetMode="External"/><Relationship Id="rId4" Type="http://schemas.openxmlformats.org/officeDocument/2006/relationships/hyperlink" Target="https://www.austintexas.org/things-to-do/arts/submit-ev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website@austintexas.org" TargetMode="External"/><Relationship Id="rId4" Type="http://schemas.openxmlformats.org/officeDocument/2006/relationships/hyperlink" Target="mailto:website@austintexas.org" TargetMode="External"/><Relationship Id="rId5" Type="http://schemas.openxmlformats.org/officeDocument/2006/relationships/hyperlink" Target="https://www.austintexas.org/things-to-do/arts/submit-event/" TargetMode="External"/><Relationship Id="rId6" Type="http://schemas.openxmlformats.org/officeDocument/2006/relationships/hyperlink" Target="mailto:Peggy.Ellithorpe@AustinTexa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Peggy.ellithorpe@austintexas.gov" TargetMode="External"/><Relationship Id="rId4" Type="http://schemas.openxmlformats.org/officeDocument/2006/relationships/hyperlink" Target="mailto:Annemarie.mckaskle@austintexas.gov" TargetMode="External"/><Relationship Id="rId9" Type="http://schemas.openxmlformats.org/officeDocument/2006/relationships/hyperlink" Target="mailto:Kimberly.McCarson@AustinTexas.Gov" TargetMode="External"/><Relationship Id="rId5" Type="http://schemas.openxmlformats.org/officeDocument/2006/relationships/hyperlink" Target="mailto:jesus.pantel@austintexas.gov" TargetMode="External"/><Relationship Id="rId6" Type="http://schemas.openxmlformats.org/officeDocument/2006/relationships/hyperlink" Target="mailto:Jesus.Varela@AustinTexas.gov" TargetMode="External"/><Relationship Id="rId7" Type="http://schemas.openxmlformats.org/officeDocument/2006/relationships/hyperlink" Target="mailto:Maya.Williams-Britton@AustinTexas.Gov" TargetMode="External"/><Relationship Id="rId8" Type="http://schemas.openxmlformats.org/officeDocument/2006/relationships/hyperlink" Target="mailto:Melissa.Alvarado@AustinTexas.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austintexas.org/things-to-do/arts/submit-event" TargetMode="External"/><Relationship Id="rId4" Type="http://schemas.openxmlformats.org/officeDocument/2006/relationships/hyperlink" Target="https://www.austintexas.org/things-to-do/arts/submit-event" TargetMode="External"/><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71425" y="1363513"/>
            <a:ext cx="9001125" cy="3705225"/>
          </a:xfrm>
          <a:prstGeom prst="rect">
            <a:avLst/>
          </a:prstGeom>
          <a:noFill/>
          <a:ln>
            <a:noFill/>
          </a:ln>
        </p:spPr>
      </p:pic>
      <p:sp>
        <p:nvSpPr>
          <p:cNvPr id="55" name="Google Shape;55;p1"/>
          <p:cNvSpPr txBox="1"/>
          <p:nvPr/>
        </p:nvSpPr>
        <p:spPr>
          <a:xfrm>
            <a:off x="71425" y="429600"/>
            <a:ext cx="90012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3000" u="none" cap="none" strike="noStrike">
                <a:solidFill>
                  <a:schemeClr val="dk2"/>
                </a:solidFill>
                <a:latin typeface="Arial"/>
                <a:ea typeface="Arial"/>
                <a:cs typeface="Arial"/>
                <a:sym typeface="Arial"/>
              </a:rPr>
              <a:t>Cómo publicar sus eventos en</a:t>
            </a:r>
            <a:r>
              <a:rPr b="1" i="0" lang="en" sz="3000" u="none" cap="none" strike="noStrike">
                <a:solidFill>
                  <a:schemeClr val="dk2"/>
                </a:solidFill>
                <a:latin typeface="Arial"/>
                <a:ea typeface="Arial"/>
                <a:cs typeface="Arial"/>
                <a:sym typeface="Arial"/>
              </a:rPr>
              <a:t> </a:t>
            </a:r>
            <a:r>
              <a:rPr b="1" i="0" lang="en" sz="3000" u="sng" cap="none" strike="noStrike">
                <a:solidFill>
                  <a:schemeClr val="hlink"/>
                </a:solidFill>
                <a:latin typeface="Arial"/>
                <a:ea typeface="Arial"/>
                <a:cs typeface="Arial"/>
                <a:sym typeface="Arial"/>
                <a:hlinkClick r:id="rId4"/>
              </a:rPr>
              <a:t>VisitAustin.org</a:t>
            </a:r>
            <a:endParaRPr b="1" i="0" sz="3000" u="none" cap="none" strike="noStrike">
              <a:solidFill>
                <a:schemeClr val="hlink"/>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type="title"/>
          </p:nvPr>
        </p:nvSpPr>
        <p:spPr>
          <a:xfrm>
            <a:off x="311700" y="256375"/>
            <a:ext cx="85704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Número de Distrito / Jurisdicción extraterritorial del lugar de celebración</a:t>
            </a:r>
            <a:endParaRPr b="1"/>
          </a:p>
        </p:txBody>
      </p:sp>
      <p:sp>
        <p:nvSpPr>
          <p:cNvPr id="110" name="Google Shape;110;p10"/>
          <p:cNvSpPr txBox="1"/>
          <p:nvPr>
            <p:ph idx="1" type="body"/>
          </p:nvPr>
        </p:nvSpPr>
        <p:spPr>
          <a:xfrm>
            <a:off x="160700" y="696625"/>
            <a:ext cx="4483500" cy="4248900"/>
          </a:xfrm>
          <a:prstGeom prst="rect">
            <a:avLst/>
          </a:prstGeom>
          <a:noFill/>
          <a:ln>
            <a:noFill/>
          </a:ln>
        </p:spPr>
        <p:txBody>
          <a:bodyPr anchorCtr="0" anchor="t" bIns="91425" lIns="91425" spcFirstLastPara="1" rIns="91425" wrap="square" tIns="91425">
            <a:normAutofit/>
          </a:bodyPr>
          <a:lstStyle/>
          <a:p>
            <a:pPr indent="0" lvl="0" marL="0" rtl="0" algn="l">
              <a:lnSpc>
                <a:spcPct val="114999"/>
              </a:lnSpc>
              <a:spcBef>
                <a:spcPts val="0"/>
              </a:spcBef>
              <a:spcAft>
                <a:spcPts val="0"/>
              </a:spcAft>
              <a:buSzPts val="1400"/>
              <a:buNone/>
            </a:pPr>
            <a:r>
              <a:rPr lang="en" sz="1800"/>
              <a:t>Si no conoce el distrito de su lugar de celebración, utilice el mapa de distritos del Consejo Municipal: </a:t>
            </a:r>
            <a:r>
              <a:rPr b="1" lang="en" sz="1200" u="sng">
                <a:solidFill>
                  <a:schemeClr val="hlink"/>
                </a:solidFill>
                <a:hlinkClick r:id="rId3"/>
              </a:rPr>
              <a:t>https://maps.austintexas.gov/GIS/CouncilDistrictMap/</a:t>
            </a:r>
            <a:endParaRPr b="1" sz="1200"/>
          </a:p>
          <a:p>
            <a:pPr indent="0" lvl="0" marL="0" rtl="0" algn="l">
              <a:lnSpc>
                <a:spcPct val="114999"/>
              </a:lnSpc>
              <a:spcBef>
                <a:spcPts val="1200"/>
              </a:spcBef>
              <a:spcAft>
                <a:spcPts val="1200"/>
              </a:spcAft>
              <a:buSzPts val="1400"/>
              <a:buNone/>
            </a:pPr>
            <a:r>
              <a:rPr lang="en" sz="1800"/>
              <a:t>Si su evento se transmite por streaming/internet, indique el lugar de transmisión, que debe estar dentro de los 10 distritos del Consejo o ETJ de Austin.</a:t>
            </a:r>
            <a:endParaRPr/>
          </a:p>
        </p:txBody>
      </p:sp>
      <p:pic>
        <p:nvPicPr>
          <p:cNvPr id="111" name="Google Shape;111;p10"/>
          <p:cNvPicPr preferRelativeResize="0"/>
          <p:nvPr/>
        </p:nvPicPr>
        <p:blipFill rotWithShape="1">
          <a:blip r:embed="rId4">
            <a:alphaModFix/>
          </a:blip>
          <a:srcRect b="0" l="0" r="55892" t="0"/>
          <a:stretch/>
        </p:blipFill>
        <p:spPr>
          <a:xfrm>
            <a:off x="4990700" y="696625"/>
            <a:ext cx="3891400" cy="355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1"/>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Título y categorías de eventos</a:t>
            </a:r>
            <a:endParaRPr b="1"/>
          </a:p>
        </p:txBody>
      </p:sp>
      <p:sp>
        <p:nvSpPr>
          <p:cNvPr id="117" name="Google Shape;117;p11"/>
          <p:cNvSpPr txBox="1"/>
          <p:nvPr>
            <p:ph idx="1" type="body"/>
          </p:nvPr>
        </p:nvSpPr>
        <p:spPr>
          <a:xfrm>
            <a:off x="311700" y="3994050"/>
            <a:ext cx="8651700" cy="1103100"/>
          </a:xfrm>
          <a:prstGeom prst="rect">
            <a:avLst/>
          </a:prstGeom>
          <a:noFill/>
          <a:ln>
            <a:noFill/>
          </a:ln>
        </p:spPr>
        <p:txBody>
          <a:bodyPr anchorCtr="0" anchor="t" bIns="91425" lIns="91425" spcFirstLastPara="1" rIns="91425" wrap="square" tIns="91425">
            <a:normAutofit fontScale="62500" lnSpcReduction="20000"/>
          </a:bodyPr>
          <a:lstStyle/>
          <a:p>
            <a:pPr indent="-317500" lvl="0" marL="457200" rtl="0" algn="l">
              <a:lnSpc>
                <a:spcPct val="114999"/>
              </a:lnSpc>
              <a:spcBef>
                <a:spcPts val="0"/>
              </a:spcBef>
              <a:spcAft>
                <a:spcPts val="0"/>
              </a:spcAft>
              <a:buSzPct val="124444"/>
              <a:buNone/>
            </a:pPr>
            <a:r>
              <a:rPr lang="en" sz="1800"/>
              <a:t>Estas secciones son OBLIGATORIAS. Información del evento tendrá la información PÚBLICA sobre su evento. </a:t>
            </a:r>
            <a:endParaRPr/>
          </a:p>
          <a:p>
            <a:pPr indent="-317500" lvl="0" marL="457200" rtl="0" algn="l">
              <a:lnSpc>
                <a:spcPct val="114999"/>
              </a:lnSpc>
              <a:spcBef>
                <a:spcPts val="0"/>
              </a:spcBef>
              <a:spcAft>
                <a:spcPts val="0"/>
              </a:spcAft>
              <a:buSzPct val="124444"/>
              <a:buNone/>
            </a:pPr>
            <a:r>
              <a:t/>
            </a:r>
            <a:endParaRPr sz="1800"/>
          </a:p>
          <a:p>
            <a:pPr indent="-317500" lvl="0" marL="457200" rtl="0" algn="l">
              <a:lnSpc>
                <a:spcPct val="114999"/>
              </a:lnSpc>
              <a:spcBef>
                <a:spcPts val="0"/>
              </a:spcBef>
              <a:spcAft>
                <a:spcPts val="0"/>
              </a:spcAft>
              <a:buSzPct val="124444"/>
              <a:buNone/>
            </a:pPr>
            <a:r>
              <a:rPr lang="en" sz="1800"/>
              <a:t>En Categoría de evento puede seleccionar todas las que correspondan. Para seleccionar más de una categoría, mantenga pulsada la tecla Ctrl del teclado y, a continuación, seleccione las categorías correspondientes. Estas categorías ayudan a Visit Austin a alinear su evento con sus categorías de búsqueda para los usuarios finales del sitio web. Escoja tantas como corresponda.</a:t>
            </a:r>
            <a:endParaRPr/>
          </a:p>
        </p:txBody>
      </p:sp>
      <p:pic>
        <p:nvPicPr>
          <p:cNvPr id="118" name="Google Shape;118;p11"/>
          <p:cNvPicPr preferRelativeResize="0"/>
          <p:nvPr/>
        </p:nvPicPr>
        <p:blipFill rotWithShape="1">
          <a:blip r:embed="rId3">
            <a:alphaModFix/>
          </a:blip>
          <a:srcRect b="32913" l="46" r="-121" t="0"/>
          <a:stretch/>
        </p:blipFill>
        <p:spPr>
          <a:xfrm>
            <a:off x="379480" y="688409"/>
            <a:ext cx="8387611" cy="32754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2"/>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Comentarios</a:t>
            </a:r>
            <a:endParaRPr b="1"/>
          </a:p>
        </p:txBody>
      </p:sp>
      <p:sp>
        <p:nvSpPr>
          <p:cNvPr id="124" name="Google Shape;124;p12"/>
          <p:cNvSpPr txBox="1"/>
          <p:nvPr>
            <p:ph idx="1" type="body"/>
          </p:nvPr>
        </p:nvSpPr>
        <p:spPr>
          <a:xfrm>
            <a:off x="160700" y="2066700"/>
            <a:ext cx="7328100" cy="2878800"/>
          </a:xfrm>
          <a:prstGeom prst="rect">
            <a:avLst/>
          </a:prstGeom>
          <a:noFill/>
          <a:ln>
            <a:noFill/>
          </a:ln>
        </p:spPr>
        <p:txBody>
          <a:bodyPr anchorCtr="0" anchor="t" bIns="91425" lIns="91425" spcFirstLastPara="1" rIns="91425" wrap="square" tIns="91425">
            <a:normAutofit fontScale="85000" lnSpcReduction="10000"/>
          </a:bodyPr>
          <a:lstStyle/>
          <a:p>
            <a:pPr indent="-317500" lvl="0" marL="457200" rtl="0" algn="l">
              <a:lnSpc>
                <a:spcPct val="114999"/>
              </a:lnSpc>
              <a:spcBef>
                <a:spcPts val="0"/>
              </a:spcBef>
              <a:spcAft>
                <a:spcPts val="0"/>
              </a:spcAft>
              <a:buSzPct val="91503"/>
              <a:buNone/>
            </a:pPr>
            <a:r>
              <a:rPr lang="en" sz="1800"/>
              <a:t>La sección de comentarios es sólo para uso interno. Sirve para dejar un mensaje al personal de Visit Austin que revisa todos los eventos enviados. </a:t>
            </a:r>
            <a:endParaRPr/>
          </a:p>
          <a:p>
            <a:pPr indent="-317500" lvl="0" marL="457200" rtl="0" algn="l">
              <a:lnSpc>
                <a:spcPct val="114999"/>
              </a:lnSpc>
              <a:spcBef>
                <a:spcPts val="0"/>
              </a:spcBef>
              <a:spcAft>
                <a:spcPts val="0"/>
              </a:spcAft>
              <a:buSzPct val="91503"/>
              <a:buNone/>
            </a:pPr>
            <a:r>
              <a:t/>
            </a:r>
            <a:endParaRPr sz="1800"/>
          </a:p>
          <a:p>
            <a:pPr indent="-317500" lvl="0" marL="457200" rtl="0" algn="l">
              <a:lnSpc>
                <a:spcPct val="114999"/>
              </a:lnSpc>
              <a:spcBef>
                <a:spcPts val="0"/>
              </a:spcBef>
              <a:spcAft>
                <a:spcPts val="0"/>
              </a:spcAft>
              <a:buSzPct val="91503"/>
              <a:buNone/>
            </a:pPr>
            <a:r>
              <a:rPr lang="en" sz="1800"/>
              <a:t>Si desea que el moderador de Visit Austin conozca algún dato, indíquelo en este cuadro. </a:t>
            </a:r>
            <a:endParaRPr/>
          </a:p>
          <a:p>
            <a:pPr indent="-317500" lvl="0" marL="457200" rtl="0" algn="l">
              <a:lnSpc>
                <a:spcPct val="114999"/>
              </a:lnSpc>
              <a:spcBef>
                <a:spcPts val="0"/>
              </a:spcBef>
              <a:spcAft>
                <a:spcPts val="0"/>
              </a:spcAft>
              <a:buSzPct val="91503"/>
              <a:buNone/>
            </a:pPr>
            <a:r>
              <a:t/>
            </a:r>
            <a:endParaRPr sz="1800"/>
          </a:p>
          <a:p>
            <a:pPr indent="-317500" lvl="0" marL="457200" rtl="0" algn="l">
              <a:lnSpc>
                <a:spcPct val="114999"/>
              </a:lnSpc>
              <a:spcBef>
                <a:spcPts val="0"/>
              </a:spcBef>
              <a:spcAft>
                <a:spcPts val="0"/>
              </a:spcAft>
              <a:buSzPct val="91503"/>
              <a:buNone/>
            </a:pPr>
            <a:r>
              <a:rPr lang="en" sz="1800"/>
              <a:t>NO es visible públicamente.  </a:t>
            </a:r>
            <a:endParaRPr/>
          </a:p>
          <a:p>
            <a:pPr indent="-317500" lvl="0" marL="457200" rtl="0" algn="l">
              <a:lnSpc>
                <a:spcPct val="114999"/>
              </a:lnSpc>
              <a:spcBef>
                <a:spcPts val="0"/>
              </a:spcBef>
              <a:spcAft>
                <a:spcPts val="0"/>
              </a:spcAft>
              <a:buSzPct val="91503"/>
              <a:buNone/>
            </a:pPr>
            <a:r>
              <a:t/>
            </a:r>
            <a:endParaRPr sz="1800"/>
          </a:p>
          <a:p>
            <a:pPr indent="-317500" lvl="0" marL="457200" rtl="0" algn="l">
              <a:lnSpc>
                <a:spcPct val="114999"/>
              </a:lnSpc>
              <a:spcBef>
                <a:spcPts val="0"/>
              </a:spcBef>
              <a:spcAft>
                <a:spcPts val="0"/>
              </a:spcAft>
              <a:buSzPct val="91503"/>
              <a:buNone/>
            </a:pPr>
            <a:r>
              <a:rPr lang="en" sz="1800"/>
              <a:t>Puedes tirar hacia abajo en la esquina para escribir y ver más de su cuadro de texto.</a:t>
            </a:r>
            <a:endParaRPr/>
          </a:p>
          <a:p>
            <a:pPr indent="0" lvl="0" marL="0" rtl="0" algn="l">
              <a:lnSpc>
                <a:spcPct val="114999"/>
              </a:lnSpc>
              <a:spcBef>
                <a:spcPts val="0"/>
              </a:spcBef>
              <a:spcAft>
                <a:spcPts val="0"/>
              </a:spcAft>
              <a:buSzPct val="91503"/>
              <a:buFont typeface="Arial"/>
              <a:buNone/>
            </a:pPr>
            <a:r>
              <a:t/>
            </a:r>
            <a:endParaRPr sz="1800"/>
          </a:p>
          <a:p>
            <a:pPr indent="0" lvl="0" marL="0" rtl="0" algn="l">
              <a:lnSpc>
                <a:spcPct val="115000"/>
              </a:lnSpc>
              <a:spcBef>
                <a:spcPts val="1200"/>
              </a:spcBef>
              <a:spcAft>
                <a:spcPts val="1200"/>
              </a:spcAft>
              <a:buSzPct val="91503"/>
              <a:buNone/>
            </a:pPr>
            <a:r>
              <a:t/>
            </a:r>
            <a:endParaRPr sz="1800"/>
          </a:p>
        </p:txBody>
      </p:sp>
      <p:pic>
        <p:nvPicPr>
          <p:cNvPr id="125" name="Google Shape;125;p12"/>
          <p:cNvPicPr preferRelativeResize="0"/>
          <p:nvPr/>
        </p:nvPicPr>
        <p:blipFill rotWithShape="1">
          <a:blip r:embed="rId3">
            <a:alphaModFix/>
          </a:blip>
          <a:srcRect b="11087" l="0" r="842" t="0"/>
          <a:stretch/>
        </p:blipFill>
        <p:spPr>
          <a:xfrm>
            <a:off x="160700" y="641275"/>
            <a:ext cx="8907174" cy="1204800"/>
          </a:xfrm>
          <a:prstGeom prst="rect">
            <a:avLst/>
          </a:prstGeom>
          <a:noFill/>
          <a:ln>
            <a:noFill/>
          </a:ln>
        </p:spPr>
      </p:pic>
      <p:cxnSp>
        <p:nvCxnSpPr>
          <p:cNvPr id="126" name="Google Shape;126;p12"/>
          <p:cNvCxnSpPr/>
          <p:nvPr/>
        </p:nvCxnSpPr>
        <p:spPr>
          <a:xfrm flipH="1">
            <a:off x="7425700" y="1846075"/>
            <a:ext cx="1212600" cy="2403300"/>
          </a:xfrm>
          <a:prstGeom prst="straightConnector1">
            <a:avLst/>
          </a:prstGeom>
          <a:noFill/>
          <a:ln cap="flat" cmpd="sng" w="38100">
            <a:solidFill>
              <a:srgbClr val="EC008C"/>
            </a:solidFill>
            <a:prstDash val="solid"/>
            <a:round/>
            <a:headEnd len="med" w="med" type="stealth"/>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3"/>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Categoría principal</a:t>
            </a:r>
            <a:endParaRPr b="1"/>
          </a:p>
        </p:txBody>
      </p:sp>
      <p:sp>
        <p:nvSpPr>
          <p:cNvPr id="132" name="Google Shape;132;p13"/>
          <p:cNvSpPr txBox="1"/>
          <p:nvPr>
            <p:ph idx="1" type="body"/>
          </p:nvPr>
        </p:nvSpPr>
        <p:spPr>
          <a:xfrm>
            <a:off x="4899675" y="793675"/>
            <a:ext cx="4017300" cy="4152000"/>
          </a:xfrm>
          <a:prstGeom prst="rect">
            <a:avLst/>
          </a:prstGeom>
          <a:noFill/>
          <a:ln>
            <a:noFill/>
          </a:ln>
        </p:spPr>
        <p:txBody>
          <a:bodyPr anchorCtr="0" anchor="t" bIns="91425" lIns="91425" spcFirstLastPara="1" rIns="91425" wrap="square" tIns="91425">
            <a:normAutofit/>
          </a:bodyPr>
          <a:lstStyle/>
          <a:p>
            <a:pPr indent="-317500" lvl="0" marL="457200" rtl="0" algn="l">
              <a:lnSpc>
                <a:spcPct val="114999"/>
              </a:lnSpc>
              <a:spcBef>
                <a:spcPts val="0"/>
              </a:spcBef>
              <a:spcAft>
                <a:spcPts val="0"/>
              </a:spcAft>
              <a:buSzPts val="1400"/>
              <a:buNone/>
            </a:pPr>
            <a:r>
              <a:rPr lang="en" sz="1800"/>
              <a:t>En Categoría principal, seleccione la que mejor se adapte al evento que está publicando. </a:t>
            </a:r>
            <a:endParaRPr/>
          </a:p>
          <a:p>
            <a:pPr indent="-317500" lvl="0" marL="457200" rtl="0" algn="l">
              <a:lnSpc>
                <a:spcPct val="114999"/>
              </a:lnSpc>
              <a:spcBef>
                <a:spcPts val="0"/>
              </a:spcBef>
              <a:spcAft>
                <a:spcPts val="0"/>
              </a:spcAft>
              <a:buSzPts val="1400"/>
              <a:buNone/>
            </a:pPr>
            <a:r>
              <a:t/>
            </a:r>
            <a:endParaRPr sz="1800"/>
          </a:p>
          <a:p>
            <a:pPr indent="-317500" lvl="0" marL="457200" rtl="0" algn="l">
              <a:lnSpc>
                <a:spcPct val="114999"/>
              </a:lnSpc>
              <a:spcBef>
                <a:spcPts val="0"/>
              </a:spcBef>
              <a:spcAft>
                <a:spcPts val="0"/>
              </a:spcAft>
              <a:buSzPts val="1400"/>
              <a:buNone/>
            </a:pPr>
            <a:r>
              <a:rPr lang="en" sz="1800"/>
              <a:t>Este campo ayuda al personal de Visit Austin a alinear mejor su evento con su sitio web y las categorías de búsqueda utilizadas por los turistas para encontrar eventos locales. </a:t>
            </a:r>
            <a:endParaRPr/>
          </a:p>
          <a:p>
            <a:pPr indent="-317500" lvl="0" marL="457200" rtl="0" algn="l">
              <a:lnSpc>
                <a:spcPct val="114999"/>
              </a:lnSpc>
              <a:spcBef>
                <a:spcPts val="0"/>
              </a:spcBef>
              <a:spcAft>
                <a:spcPts val="0"/>
              </a:spcAft>
              <a:buSzPts val="1400"/>
              <a:buNone/>
            </a:pPr>
            <a:r>
              <a:t/>
            </a:r>
            <a:endParaRPr sz="1800"/>
          </a:p>
          <a:p>
            <a:pPr indent="-317500" lvl="0" marL="457200" rtl="0" algn="l">
              <a:lnSpc>
                <a:spcPct val="114999"/>
              </a:lnSpc>
              <a:spcBef>
                <a:spcPts val="0"/>
              </a:spcBef>
              <a:spcAft>
                <a:spcPts val="0"/>
              </a:spcAft>
              <a:buSzPts val="1400"/>
              <a:buNone/>
            </a:pPr>
            <a:r>
              <a:rPr lang="en" sz="1800"/>
              <a:t>Este campo es obligatorio.</a:t>
            </a:r>
            <a:endParaRPr/>
          </a:p>
          <a:p>
            <a:pPr indent="0" lvl="0" marL="0" rtl="0" algn="l">
              <a:lnSpc>
                <a:spcPct val="114999"/>
              </a:lnSpc>
              <a:spcBef>
                <a:spcPts val="0"/>
              </a:spcBef>
              <a:spcAft>
                <a:spcPts val="0"/>
              </a:spcAft>
              <a:buSzPts val="1400"/>
              <a:buNone/>
            </a:pPr>
            <a:r>
              <a:t/>
            </a:r>
            <a:endParaRPr sz="1800"/>
          </a:p>
        </p:txBody>
      </p:sp>
      <p:pic>
        <p:nvPicPr>
          <p:cNvPr id="133" name="Google Shape;133;p13"/>
          <p:cNvPicPr preferRelativeResize="0"/>
          <p:nvPr/>
        </p:nvPicPr>
        <p:blipFill rotWithShape="1">
          <a:blip r:embed="rId3">
            <a:alphaModFix/>
          </a:blip>
          <a:srcRect b="0" l="0" r="47021" t="0"/>
          <a:stretch/>
        </p:blipFill>
        <p:spPr>
          <a:xfrm>
            <a:off x="457200" y="793675"/>
            <a:ext cx="4286350" cy="4349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Organización anfitriona</a:t>
            </a:r>
            <a:endParaRPr b="1"/>
          </a:p>
        </p:txBody>
      </p:sp>
      <p:sp>
        <p:nvSpPr>
          <p:cNvPr id="139" name="Google Shape;139;p14"/>
          <p:cNvSpPr txBox="1"/>
          <p:nvPr>
            <p:ph idx="1" type="body"/>
          </p:nvPr>
        </p:nvSpPr>
        <p:spPr>
          <a:xfrm>
            <a:off x="7238950" y="308250"/>
            <a:ext cx="1766700" cy="4679400"/>
          </a:xfrm>
          <a:prstGeom prst="rect">
            <a:avLst/>
          </a:prstGeom>
          <a:noFill/>
          <a:ln>
            <a:noFill/>
          </a:ln>
        </p:spPr>
        <p:txBody>
          <a:bodyPr anchorCtr="0" anchor="t" bIns="91425" lIns="91425" spcFirstLastPara="1" rIns="91425" wrap="square" tIns="91425">
            <a:normAutofit fontScale="77500" lnSpcReduction="20000"/>
          </a:bodyPr>
          <a:lstStyle/>
          <a:p>
            <a:pPr indent="-317500" lvl="0" marL="457200" rtl="0" algn="l">
              <a:lnSpc>
                <a:spcPct val="114999"/>
              </a:lnSpc>
              <a:spcBef>
                <a:spcPts val="0"/>
              </a:spcBef>
              <a:spcAft>
                <a:spcPts val="0"/>
              </a:spcAft>
              <a:buSzPct val="100358"/>
              <a:buNone/>
            </a:pPr>
            <a:r>
              <a:rPr lang="en" sz="1800"/>
              <a:t>Si el evento es una colaboración, indique la organización colaboradora. </a:t>
            </a:r>
            <a:endParaRPr/>
          </a:p>
          <a:p>
            <a:pPr indent="-317500" lvl="0" marL="457200" rtl="0" algn="l">
              <a:lnSpc>
                <a:spcPct val="114999"/>
              </a:lnSpc>
              <a:spcBef>
                <a:spcPts val="0"/>
              </a:spcBef>
              <a:spcAft>
                <a:spcPts val="0"/>
              </a:spcAft>
              <a:buSzPct val="100358"/>
              <a:buNone/>
            </a:pPr>
            <a:r>
              <a:rPr lang="en" sz="1800"/>
              <a:t>Esta sección NO es el lugar de celebración de su evento. No es necesario que tenga coanfitriones. </a:t>
            </a:r>
            <a:endParaRPr/>
          </a:p>
          <a:p>
            <a:pPr indent="-317500" lvl="0" marL="457200" rtl="0" algn="l">
              <a:lnSpc>
                <a:spcPct val="114999"/>
              </a:lnSpc>
              <a:spcBef>
                <a:spcPts val="0"/>
              </a:spcBef>
              <a:spcAft>
                <a:spcPts val="0"/>
              </a:spcAft>
              <a:buSzPct val="100358"/>
              <a:buNone/>
            </a:pPr>
            <a:r>
              <a:t/>
            </a:r>
            <a:endParaRPr sz="1800"/>
          </a:p>
          <a:p>
            <a:pPr indent="-317500" lvl="0" marL="457200" rtl="0" algn="l">
              <a:lnSpc>
                <a:spcPct val="114999"/>
              </a:lnSpc>
              <a:spcBef>
                <a:spcPts val="0"/>
              </a:spcBef>
              <a:spcAft>
                <a:spcPts val="0"/>
              </a:spcAft>
              <a:buSzPct val="100358"/>
              <a:buNone/>
            </a:pPr>
            <a:r>
              <a:rPr lang="en" sz="1800"/>
              <a:t>Si su anfitrión no aparece en la lista, consulte la página siguiente.</a:t>
            </a:r>
            <a:endParaRPr/>
          </a:p>
          <a:p>
            <a:pPr indent="0" lvl="0" marL="0" rtl="0" algn="l">
              <a:lnSpc>
                <a:spcPct val="114999"/>
              </a:lnSpc>
              <a:spcBef>
                <a:spcPts val="0"/>
              </a:spcBef>
              <a:spcAft>
                <a:spcPts val="0"/>
              </a:spcAft>
              <a:buSzPct val="100358"/>
              <a:buNone/>
            </a:pPr>
            <a:r>
              <a:t/>
            </a:r>
            <a:endParaRPr sz="1800"/>
          </a:p>
        </p:txBody>
      </p:sp>
      <p:pic>
        <p:nvPicPr>
          <p:cNvPr id="140" name="Google Shape;140;p14"/>
          <p:cNvPicPr preferRelativeResize="0"/>
          <p:nvPr/>
        </p:nvPicPr>
        <p:blipFill rotWithShape="1">
          <a:blip r:embed="rId3">
            <a:alphaModFix/>
          </a:blip>
          <a:srcRect b="0" l="0" r="16443" t="0"/>
          <a:stretch/>
        </p:blipFill>
        <p:spPr>
          <a:xfrm>
            <a:off x="0" y="822625"/>
            <a:ext cx="7135026" cy="4216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Otra organización anfitriona</a:t>
            </a:r>
            <a:endParaRPr b="1"/>
          </a:p>
        </p:txBody>
      </p:sp>
      <p:sp>
        <p:nvSpPr>
          <p:cNvPr id="146" name="Google Shape;146;p15"/>
          <p:cNvSpPr txBox="1"/>
          <p:nvPr>
            <p:ph idx="1" type="body"/>
          </p:nvPr>
        </p:nvSpPr>
        <p:spPr>
          <a:xfrm>
            <a:off x="190500" y="696625"/>
            <a:ext cx="8711100" cy="1277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4999"/>
              </a:lnSpc>
              <a:spcBef>
                <a:spcPts val="0"/>
              </a:spcBef>
              <a:spcAft>
                <a:spcPts val="1200"/>
              </a:spcAft>
              <a:buSzPts val="1400"/>
              <a:buNone/>
            </a:pPr>
            <a:r>
              <a:rPr lang="en" sz="1800"/>
              <a:t>Si su Organización Anfitriona no aparecía en el campo desplegable anterior, utilice este campo para escribir el nombre de la organización anfitriona. Esta sección NO es el lugar de celebración de su evento. No es necesario que tenga coanfitriones.</a:t>
            </a:r>
            <a:endParaRPr/>
          </a:p>
        </p:txBody>
      </p:sp>
      <p:pic>
        <p:nvPicPr>
          <p:cNvPr id="147" name="Google Shape;147;p15"/>
          <p:cNvPicPr preferRelativeResize="0"/>
          <p:nvPr/>
        </p:nvPicPr>
        <p:blipFill rotWithShape="1">
          <a:blip r:embed="rId3">
            <a:alphaModFix/>
          </a:blip>
          <a:srcRect b="0" l="0" r="0" t="0"/>
          <a:stretch/>
        </p:blipFill>
        <p:spPr>
          <a:xfrm>
            <a:off x="152400" y="2126725"/>
            <a:ext cx="8437951" cy="1181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solidFill>
                  <a:schemeClr val="dk2"/>
                </a:solidFill>
              </a:rPr>
              <a:t>Seleccione un lugar de celebración</a:t>
            </a:r>
            <a:endParaRPr b="1">
              <a:solidFill>
                <a:schemeClr val="dk2"/>
              </a:solidFill>
            </a:endParaRPr>
          </a:p>
        </p:txBody>
      </p:sp>
      <p:sp>
        <p:nvSpPr>
          <p:cNvPr id="153" name="Google Shape;153;p16"/>
          <p:cNvSpPr txBox="1"/>
          <p:nvPr>
            <p:ph idx="1" type="body"/>
          </p:nvPr>
        </p:nvSpPr>
        <p:spPr>
          <a:xfrm>
            <a:off x="6367750" y="256375"/>
            <a:ext cx="2568300" cy="4679400"/>
          </a:xfrm>
          <a:prstGeom prst="rect">
            <a:avLst/>
          </a:prstGeom>
          <a:noFill/>
          <a:ln>
            <a:noFill/>
          </a:ln>
        </p:spPr>
        <p:txBody>
          <a:bodyPr anchorCtr="0" anchor="t" bIns="91425" lIns="91425" spcFirstLastPara="1" rIns="91425" wrap="square" tIns="91425">
            <a:normAutofit fontScale="92500" lnSpcReduction="20000"/>
          </a:bodyPr>
          <a:lstStyle/>
          <a:p>
            <a:pPr indent="-317500" lvl="0" marL="457200" rtl="0" algn="l">
              <a:lnSpc>
                <a:spcPct val="114999"/>
              </a:lnSpc>
              <a:spcBef>
                <a:spcPts val="0"/>
              </a:spcBef>
              <a:spcAft>
                <a:spcPts val="0"/>
              </a:spcAft>
              <a:buSzPct val="84084"/>
              <a:buNone/>
            </a:pPr>
            <a:r>
              <a:rPr lang="en" sz="1800"/>
              <a:t>Seleccione el lugar del evento de la lista desplegable. Completa automáticamente la información de ubicación y dirección que aparece a continuación. </a:t>
            </a:r>
            <a:endParaRPr/>
          </a:p>
          <a:p>
            <a:pPr indent="-317500" lvl="0" marL="457200" rtl="0" algn="l">
              <a:lnSpc>
                <a:spcPct val="114999"/>
              </a:lnSpc>
              <a:spcBef>
                <a:spcPts val="0"/>
              </a:spcBef>
              <a:spcAft>
                <a:spcPts val="0"/>
              </a:spcAft>
              <a:buSzPct val="84084"/>
              <a:buNone/>
            </a:pPr>
            <a:r>
              <a:t/>
            </a:r>
            <a:endParaRPr sz="1800"/>
          </a:p>
          <a:p>
            <a:pPr indent="-317500" lvl="0" marL="457200" rtl="0" algn="l">
              <a:lnSpc>
                <a:spcPct val="114999"/>
              </a:lnSpc>
              <a:spcBef>
                <a:spcPts val="0"/>
              </a:spcBef>
              <a:spcAft>
                <a:spcPts val="0"/>
              </a:spcAft>
              <a:buSzPct val="84084"/>
              <a:buNone/>
            </a:pPr>
            <a:r>
              <a:rPr lang="en" sz="1800"/>
              <a:t>Si su evento se transmite en streaming/por internet, puede omitir estos campos, no son obligatorios.</a:t>
            </a:r>
            <a:endParaRPr/>
          </a:p>
          <a:p>
            <a:pPr indent="0" lvl="0" marL="0" rtl="0" algn="l">
              <a:lnSpc>
                <a:spcPct val="114999"/>
              </a:lnSpc>
              <a:spcBef>
                <a:spcPts val="0"/>
              </a:spcBef>
              <a:spcAft>
                <a:spcPts val="0"/>
              </a:spcAft>
              <a:buSzPct val="84084"/>
              <a:buNone/>
            </a:pPr>
            <a:r>
              <a:t/>
            </a:r>
            <a:endParaRPr sz="1800"/>
          </a:p>
        </p:txBody>
      </p:sp>
      <p:pic>
        <p:nvPicPr>
          <p:cNvPr id="154" name="Google Shape;154;p16"/>
          <p:cNvPicPr preferRelativeResize="0"/>
          <p:nvPr/>
        </p:nvPicPr>
        <p:blipFill rotWithShape="1">
          <a:blip r:embed="rId3">
            <a:alphaModFix/>
          </a:blip>
          <a:srcRect b="0" l="0" r="0" t="0"/>
          <a:stretch/>
        </p:blipFill>
        <p:spPr>
          <a:xfrm>
            <a:off x="160700" y="821625"/>
            <a:ext cx="6207049" cy="3888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Añadir lugar de celebración</a:t>
            </a:r>
            <a:endParaRPr b="1"/>
          </a:p>
        </p:txBody>
      </p:sp>
      <p:sp>
        <p:nvSpPr>
          <p:cNvPr id="160" name="Google Shape;160;p17"/>
          <p:cNvSpPr txBox="1"/>
          <p:nvPr>
            <p:ph idx="1" type="body"/>
          </p:nvPr>
        </p:nvSpPr>
        <p:spPr>
          <a:xfrm>
            <a:off x="6367750" y="256375"/>
            <a:ext cx="2568300" cy="4679400"/>
          </a:xfrm>
          <a:prstGeom prst="rect">
            <a:avLst/>
          </a:prstGeom>
          <a:noFill/>
          <a:ln>
            <a:noFill/>
          </a:ln>
        </p:spPr>
        <p:txBody>
          <a:bodyPr anchorCtr="0" anchor="t" bIns="91425" lIns="91425" spcFirstLastPara="1" rIns="91425" wrap="square" tIns="91425">
            <a:normAutofit fontScale="85000" lnSpcReduction="10000"/>
          </a:bodyPr>
          <a:lstStyle/>
          <a:p>
            <a:pPr indent="-317500" lvl="0" marL="457200" rtl="0" algn="l">
              <a:lnSpc>
                <a:spcPct val="114999"/>
              </a:lnSpc>
              <a:spcBef>
                <a:spcPts val="0"/>
              </a:spcBef>
              <a:spcAft>
                <a:spcPts val="0"/>
              </a:spcAft>
              <a:buSzPct val="91503"/>
              <a:buNone/>
            </a:pPr>
            <a:r>
              <a:rPr lang="en" sz="1800"/>
              <a:t>Si su lugar de celebración no aparece en la lista, seleccione “-Escoger uno-” y complete los campos siguientes para añadir información sobre la ubicación del lugar. </a:t>
            </a:r>
            <a:endParaRPr/>
          </a:p>
          <a:p>
            <a:pPr indent="-317500" lvl="0" marL="457200" rtl="0" algn="l">
              <a:lnSpc>
                <a:spcPct val="114999"/>
              </a:lnSpc>
              <a:spcBef>
                <a:spcPts val="0"/>
              </a:spcBef>
              <a:spcAft>
                <a:spcPts val="0"/>
              </a:spcAft>
              <a:buSzPct val="91503"/>
              <a:buNone/>
            </a:pPr>
            <a:r>
              <a:t/>
            </a:r>
            <a:endParaRPr sz="1800"/>
          </a:p>
          <a:p>
            <a:pPr indent="-317500" lvl="0" marL="457200" rtl="0" algn="l">
              <a:lnSpc>
                <a:spcPct val="114999"/>
              </a:lnSpc>
              <a:spcBef>
                <a:spcPts val="0"/>
              </a:spcBef>
              <a:spcAft>
                <a:spcPts val="0"/>
              </a:spcAft>
              <a:buSzPct val="91503"/>
              <a:buNone/>
            </a:pPr>
            <a:r>
              <a:rPr lang="en" sz="1800"/>
              <a:t>Si su evento se transmite en streaming/por internet, puede omitir estos campos, no son obligatorios.</a:t>
            </a:r>
            <a:endParaRPr/>
          </a:p>
          <a:p>
            <a:pPr indent="0" lvl="0" marL="0" rtl="0" algn="l">
              <a:lnSpc>
                <a:spcPct val="114999"/>
              </a:lnSpc>
              <a:spcBef>
                <a:spcPts val="0"/>
              </a:spcBef>
              <a:spcAft>
                <a:spcPts val="0"/>
              </a:spcAft>
              <a:buSzPct val="91503"/>
              <a:buNone/>
            </a:pPr>
            <a:r>
              <a:t/>
            </a:r>
            <a:endParaRPr sz="1800"/>
          </a:p>
        </p:txBody>
      </p:sp>
      <p:pic>
        <p:nvPicPr>
          <p:cNvPr id="161" name="Google Shape;161;p17"/>
          <p:cNvPicPr preferRelativeResize="0"/>
          <p:nvPr/>
        </p:nvPicPr>
        <p:blipFill rotWithShape="1">
          <a:blip r:embed="rId3">
            <a:alphaModFix/>
          </a:blip>
          <a:srcRect b="-202" l="0" r="10396" t="0"/>
          <a:stretch/>
        </p:blipFill>
        <p:spPr>
          <a:xfrm>
            <a:off x="390525" y="858499"/>
            <a:ext cx="6110831" cy="39571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Boletería</a:t>
            </a:r>
            <a:endParaRPr b="1"/>
          </a:p>
        </p:txBody>
      </p:sp>
      <p:sp>
        <p:nvSpPr>
          <p:cNvPr id="167" name="Google Shape;167;p18"/>
          <p:cNvSpPr txBox="1"/>
          <p:nvPr>
            <p:ph idx="1" type="body"/>
          </p:nvPr>
        </p:nvSpPr>
        <p:spPr>
          <a:xfrm>
            <a:off x="415625" y="696625"/>
            <a:ext cx="8489400" cy="1762500"/>
          </a:xfrm>
          <a:prstGeom prst="rect">
            <a:avLst/>
          </a:prstGeom>
          <a:noFill/>
          <a:ln>
            <a:noFill/>
          </a:ln>
        </p:spPr>
        <p:txBody>
          <a:bodyPr anchorCtr="0" anchor="t" bIns="91425" lIns="91425" spcFirstLastPara="1" rIns="91425" wrap="square" tIns="91425">
            <a:normAutofit/>
          </a:bodyPr>
          <a:lstStyle/>
          <a:p>
            <a:pPr indent="-317500" lvl="0" marL="457200" rtl="0" algn="l">
              <a:lnSpc>
                <a:spcPct val="114999"/>
              </a:lnSpc>
              <a:spcBef>
                <a:spcPts val="0"/>
              </a:spcBef>
              <a:spcAft>
                <a:spcPts val="0"/>
              </a:spcAft>
              <a:buSzPts val="1400"/>
              <a:buNone/>
            </a:pPr>
            <a:r>
              <a:rPr lang="en" sz="1800"/>
              <a:t>Si su evento requiere un boleto o un costo para asistir, introduzca esa cantidad. </a:t>
            </a:r>
            <a:endParaRPr/>
          </a:p>
          <a:p>
            <a:pPr indent="-317500" lvl="0" marL="457200" rtl="0" algn="l">
              <a:lnSpc>
                <a:spcPct val="114999"/>
              </a:lnSpc>
              <a:spcBef>
                <a:spcPts val="0"/>
              </a:spcBef>
              <a:spcAft>
                <a:spcPts val="0"/>
              </a:spcAft>
              <a:buSzPts val="1400"/>
              <a:buNone/>
            </a:pPr>
            <a:r>
              <a:t/>
            </a:r>
            <a:endParaRPr sz="1800"/>
          </a:p>
          <a:p>
            <a:pPr indent="-317500" lvl="0" marL="457200" rtl="0" algn="l">
              <a:lnSpc>
                <a:spcPct val="114999"/>
              </a:lnSpc>
              <a:spcBef>
                <a:spcPts val="0"/>
              </a:spcBef>
              <a:spcAft>
                <a:spcPts val="0"/>
              </a:spcAft>
              <a:buSzPts val="1400"/>
              <a:buNone/>
            </a:pPr>
            <a:r>
              <a:rPr lang="en" sz="1800"/>
              <a:t>Separe las categorías de boletos con punto y coma. </a:t>
            </a:r>
            <a:endParaRPr/>
          </a:p>
          <a:p>
            <a:pPr indent="-317500" lvl="0" marL="457200" rtl="0" algn="l">
              <a:lnSpc>
                <a:spcPct val="114999"/>
              </a:lnSpc>
              <a:spcBef>
                <a:spcPts val="0"/>
              </a:spcBef>
              <a:spcAft>
                <a:spcPts val="0"/>
              </a:spcAft>
              <a:buSzPts val="1400"/>
              <a:buNone/>
            </a:pPr>
            <a:r>
              <a:t/>
            </a:r>
            <a:endParaRPr sz="1800"/>
          </a:p>
          <a:p>
            <a:pPr indent="-317500" lvl="0" marL="457200" rtl="0" algn="l">
              <a:lnSpc>
                <a:spcPct val="114999"/>
              </a:lnSpc>
              <a:spcBef>
                <a:spcPts val="0"/>
              </a:spcBef>
              <a:spcAft>
                <a:spcPts val="0"/>
              </a:spcAft>
              <a:buSzPts val="1400"/>
              <a:buNone/>
            </a:pPr>
            <a:r>
              <a:rPr lang="en" sz="1800"/>
              <a:t>Ejemplo: 5 $ para niños</a:t>
            </a:r>
            <a:r>
              <a:rPr b="1" lang="en" sz="1800">
                <a:solidFill>
                  <a:srgbClr val="FF0000"/>
                </a:solidFill>
                <a:highlight>
                  <a:srgbClr val="FFFF00"/>
                </a:highlight>
              </a:rPr>
              <a:t>;</a:t>
            </a:r>
            <a:r>
              <a:rPr lang="en" sz="1800">
                <a:solidFill>
                  <a:srgbClr val="FF0000"/>
                </a:solidFill>
                <a:highlight>
                  <a:srgbClr val="FFFF00"/>
                </a:highlight>
              </a:rPr>
              <a:t> </a:t>
            </a:r>
            <a:r>
              <a:rPr lang="en" sz="1800"/>
              <a:t>18 $ para adultos</a:t>
            </a:r>
            <a:r>
              <a:rPr b="1" lang="en" sz="1800">
                <a:solidFill>
                  <a:srgbClr val="FF0000"/>
                </a:solidFill>
                <a:highlight>
                  <a:srgbClr val="FFFF00"/>
                </a:highlight>
              </a:rPr>
              <a:t>;</a:t>
            </a:r>
            <a:r>
              <a:rPr lang="en" sz="1800"/>
              <a:t> 15 $ para veteranos</a:t>
            </a:r>
            <a:endParaRPr/>
          </a:p>
          <a:p>
            <a:pPr indent="0" lvl="0" marL="0" rtl="0" algn="l">
              <a:lnSpc>
                <a:spcPct val="114999"/>
              </a:lnSpc>
              <a:spcBef>
                <a:spcPts val="0"/>
              </a:spcBef>
              <a:spcAft>
                <a:spcPts val="0"/>
              </a:spcAft>
              <a:buSzPts val="1400"/>
              <a:buNone/>
            </a:pPr>
            <a:r>
              <a:t/>
            </a:r>
            <a:endParaRPr sz="1800"/>
          </a:p>
        </p:txBody>
      </p:sp>
      <p:pic>
        <p:nvPicPr>
          <p:cNvPr id="168" name="Google Shape;168;p18"/>
          <p:cNvPicPr preferRelativeResize="0"/>
          <p:nvPr/>
        </p:nvPicPr>
        <p:blipFill rotWithShape="1">
          <a:blip r:embed="rId3">
            <a:alphaModFix/>
          </a:blip>
          <a:srcRect b="0" l="0" r="0" t="0"/>
          <a:stretch/>
        </p:blipFill>
        <p:spPr>
          <a:xfrm>
            <a:off x="226375" y="2459125"/>
            <a:ext cx="8678750" cy="1021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solidFill>
                  <a:schemeClr val="dk2"/>
                </a:solidFill>
              </a:rPr>
              <a:t>Correo electrónico, teléfono y sitio web del evento</a:t>
            </a:r>
            <a:endParaRPr b="1">
              <a:solidFill>
                <a:schemeClr val="dk2"/>
              </a:solidFill>
            </a:endParaRPr>
          </a:p>
        </p:txBody>
      </p:sp>
      <p:sp>
        <p:nvSpPr>
          <p:cNvPr id="174" name="Google Shape;174;p19"/>
          <p:cNvSpPr txBox="1"/>
          <p:nvPr>
            <p:ph idx="1" type="body"/>
          </p:nvPr>
        </p:nvSpPr>
        <p:spPr>
          <a:xfrm>
            <a:off x="160700" y="696625"/>
            <a:ext cx="8810100" cy="2351400"/>
          </a:xfrm>
          <a:prstGeom prst="rect">
            <a:avLst/>
          </a:prstGeom>
          <a:noFill/>
          <a:ln>
            <a:noFill/>
          </a:ln>
        </p:spPr>
        <p:txBody>
          <a:bodyPr anchorCtr="0" anchor="t" bIns="91425" lIns="91425" spcFirstLastPara="1" rIns="91425" wrap="square" tIns="91425">
            <a:normAutofit fontScale="85000" lnSpcReduction="10000"/>
          </a:bodyPr>
          <a:lstStyle/>
          <a:p>
            <a:pPr indent="-317500" lvl="0" marL="457200" rtl="0" algn="l">
              <a:lnSpc>
                <a:spcPct val="114999"/>
              </a:lnSpc>
              <a:spcBef>
                <a:spcPts val="0"/>
              </a:spcBef>
              <a:spcAft>
                <a:spcPts val="0"/>
              </a:spcAft>
              <a:buSzPct val="91503"/>
              <a:buNone/>
            </a:pPr>
            <a:r>
              <a:rPr lang="en" sz="1800"/>
              <a:t>Proporcione al público el MEJOR contacto para su evento. Si hay boletería para sus eventos y autogestiona a todos los asistentes: Indique la información de contacto completa del miembro o miembros del equipo responsables de responder a las preguntas de los participantes o inscritos. Si el local de celebración gestiona los boletos, indique el contacto o contactos correspondientes. Si hay taquilla en el local, introduzca los datos de contacto de la taquilla. </a:t>
            </a:r>
            <a:endParaRPr/>
          </a:p>
          <a:p>
            <a:pPr indent="-317500" lvl="0" marL="457200" rtl="0" algn="l">
              <a:lnSpc>
                <a:spcPct val="114999"/>
              </a:lnSpc>
              <a:spcBef>
                <a:spcPts val="0"/>
              </a:spcBef>
              <a:spcAft>
                <a:spcPts val="0"/>
              </a:spcAft>
              <a:buSzPct val="91503"/>
              <a:buNone/>
            </a:pPr>
            <a:r>
              <a:t/>
            </a:r>
            <a:endParaRPr sz="1800"/>
          </a:p>
          <a:p>
            <a:pPr indent="-317500" lvl="0" marL="457200" rtl="0" algn="l">
              <a:lnSpc>
                <a:spcPct val="114999"/>
              </a:lnSpc>
              <a:spcBef>
                <a:spcPts val="0"/>
              </a:spcBef>
              <a:spcAft>
                <a:spcPts val="0"/>
              </a:spcAft>
              <a:buSzPct val="91503"/>
              <a:buNone/>
            </a:pPr>
            <a:r>
              <a:rPr lang="en" sz="1800"/>
              <a:t>Estos campos no son obligatorios. Si su evento es gratis, pero aceptas donaciones, puede indicarlo en estos campos.</a:t>
            </a:r>
            <a:endParaRPr/>
          </a:p>
          <a:p>
            <a:pPr indent="0" lvl="0" marL="0" rtl="0" algn="l">
              <a:lnSpc>
                <a:spcPct val="114999"/>
              </a:lnSpc>
              <a:spcBef>
                <a:spcPts val="0"/>
              </a:spcBef>
              <a:spcAft>
                <a:spcPts val="0"/>
              </a:spcAft>
              <a:buSzPct val="91503"/>
              <a:buNone/>
            </a:pPr>
            <a:r>
              <a:t/>
            </a:r>
            <a:endParaRPr sz="1800"/>
          </a:p>
        </p:txBody>
      </p:sp>
      <p:pic>
        <p:nvPicPr>
          <p:cNvPr id="175" name="Google Shape;175;p19"/>
          <p:cNvPicPr preferRelativeResize="0"/>
          <p:nvPr/>
        </p:nvPicPr>
        <p:blipFill rotWithShape="1">
          <a:blip r:embed="rId3">
            <a:alphaModFix/>
          </a:blip>
          <a:srcRect b="58214" l="0" r="-206" t="0"/>
          <a:stretch/>
        </p:blipFill>
        <p:spPr>
          <a:xfrm>
            <a:off x="601436" y="2933589"/>
            <a:ext cx="7920721" cy="19136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idx="1" type="body"/>
          </p:nvPr>
        </p:nvSpPr>
        <p:spPr>
          <a:xfrm>
            <a:off x="311700" y="289250"/>
            <a:ext cx="8520600" cy="4517700"/>
          </a:xfrm>
          <a:prstGeom prst="rect">
            <a:avLst/>
          </a:prstGeom>
          <a:noFill/>
          <a:ln>
            <a:noFill/>
          </a:ln>
        </p:spPr>
        <p:txBody>
          <a:bodyPr anchorCtr="0" anchor="t" bIns="91425" lIns="91425" spcFirstLastPara="1" rIns="91425" wrap="square" tIns="91425">
            <a:noAutofit/>
          </a:bodyPr>
          <a:lstStyle/>
          <a:p>
            <a:pPr indent="0" lvl="0" marL="0" rtl="0" algn="just">
              <a:lnSpc>
                <a:spcPct val="105000"/>
              </a:lnSpc>
              <a:spcBef>
                <a:spcPts val="0"/>
              </a:spcBef>
              <a:spcAft>
                <a:spcPts val="0"/>
              </a:spcAft>
              <a:buSzPts val="1800"/>
              <a:buNone/>
            </a:pPr>
            <a:r>
              <a:rPr lang="en" sz="1400"/>
              <a:t>Para todos los subvencionados del Departamento de Desarrollo Económico es un requisito contractual de su convenio de subvención publicar todas las actividades financiadas en el sitio especializado:</a:t>
            </a:r>
            <a:r>
              <a:rPr lang="en" sz="1400">
                <a:solidFill>
                  <a:srgbClr val="595959"/>
                </a:solidFill>
              </a:rPr>
              <a:t> </a:t>
            </a:r>
            <a:r>
              <a:rPr b="1" lang="en" sz="1400" u="sng">
                <a:solidFill>
                  <a:schemeClr val="hlink"/>
                </a:solidFill>
                <a:hlinkClick r:id="rId3"/>
              </a:rPr>
              <a:t>https://www.austintexas.org/things-to-do/arts/submit-event/</a:t>
            </a:r>
            <a:endParaRPr b="1">
              <a:solidFill>
                <a:schemeClr val="hlink"/>
              </a:solidFill>
            </a:endParaRPr>
          </a:p>
          <a:p>
            <a:pPr indent="0" lvl="0" marL="0" rtl="0" algn="just">
              <a:lnSpc>
                <a:spcPct val="105000"/>
              </a:lnSpc>
              <a:spcBef>
                <a:spcPts val="0"/>
              </a:spcBef>
              <a:spcAft>
                <a:spcPts val="0"/>
              </a:spcAft>
              <a:buSzPts val="1800"/>
              <a:buNone/>
            </a:pPr>
            <a:r>
              <a:t/>
            </a:r>
            <a:endParaRPr sz="1400">
              <a:solidFill>
                <a:srgbClr val="595959"/>
              </a:solidFill>
            </a:endParaRPr>
          </a:p>
          <a:p>
            <a:pPr indent="0" lvl="0" marL="0" rtl="0" algn="just">
              <a:lnSpc>
                <a:spcPct val="105000"/>
              </a:lnSpc>
              <a:spcBef>
                <a:spcPts val="0"/>
              </a:spcBef>
              <a:spcAft>
                <a:spcPts val="0"/>
              </a:spcAft>
              <a:buSzPts val="1800"/>
              <a:buNone/>
            </a:pPr>
            <a:r>
              <a:rPr lang="en" sz="1400">
                <a:solidFill>
                  <a:srgbClr val="595959"/>
                </a:solidFill>
              </a:rPr>
              <a:t>Utilice el enlace anterior para publicar sus eventos. Los eventos publicados en la página inicial especializada mencionada se comunican a Desarrollo Económico cada 2 meses, para que podamos hacer un seguimiento de los eventos y los resultados. </a:t>
            </a:r>
            <a:endParaRPr>
              <a:solidFill>
                <a:srgbClr val="595959"/>
              </a:solidFill>
            </a:endParaRPr>
          </a:p>
          <a:p>
            <a:pPr indent="0" lvl="0" marL="0" rtl="0" algn="just">
              <a:lnSpc>
                <a:spcPct val="105000"/>
              </a:lnSpc>
              <a:spcBef>
                <a:spcPts val="0"/>
              </a:spcBef>
              <a:spcAft>
                <a:spcPts val="0"/>
              </a:spcAft>
              <a:buSzPts val="1800"/>
              <a:buNone/>
            </a:pPr>
            <a:r>
              <a:t/>
            </a:r>
            <a:endParaRPr sz="1400">
              <a:solidFill>
                <a:srgbClr val="595959"/>
              </a:solidFill>
            </a:endParaRPr>
          </a:p>
          <a:p>
            <a:pPr indent="0" lvl="0" marL="0" rtl="0" algn="just">
              <a:lnSpc>
                <a:spcPct val="105000"/>
              </a:lnSpc>
              <a:spcBef>
                <a:spcPts val="0"/>
              </a:spcBef>
              <a:spcAft>
                <a:spcPts val="0"/>
              </a:spcAft>
              <a:buSzPts val="1800"/>
              <a:buNone/>
            </a:pPr>
            <a:r>
              <a:rPr lang="en" sz="1400">
                <a:solidFill>
                  <a:srgbClr val="595959"/>
                </a:solidFill>
              </a:rPr>
              <a:t>Alentamos a todos los residentes de la Instalación de Patrimonio histórico y cultural de afroamericanos del departamento, además de a todos los artistas que tengan encargos de Arte en Lugares Públicos, a que también publiquen cualquier exposición y/o actuación cultural y creativa en </a:t>
            </a:r>
            <a:r>
              <a:rPr lang="en" sz="1400" u="sng">
                <a:solidFill>
                  <a:srgbClr val="595959"/>
                </a:solidFill>
                <a:hlinkClick r:id="rId4">
                  <a:extLst>
                    <a:ext uri="{A12FA001-AC4F-418D-AE19-62706E023703}">
                      <ahyp:hlinkClr val="tx"/>
                    </a:ext>
                  </a:extLst>
                </a:hlinkClick>
              </a:rPr>
              <a:t>el sitio</a:t>
            </a:r>
            <a:r>
              <a:rPr lang="en" sz="1400">
                <a:solidFill>
                  <a:srgbClr val="595959"/>
                </a:solidFill>
              </a:rPr>
              <a:t>. </a:t>
            </a:r>
            <a:endParaRPr/>
          </a:p>
          <a:p>
            <a:pPr indent="0" lvl="0" marL="0" rtl="0" algn="just">
              <a:lnSpc>
                <a:spcPct val="105000"/>
              </a:lnSpc>
              <a:spcBef>
                <a:spcPts val="0"/>
              </a:spcBef>
              <a:spcAft>
                <a:spcPts val="0"/>
              </a:spcAft>
              <a:buSzPts val="1800"/>
              <a:buNone/>
            </a:pPr>
            <a:r>
              <a:t/>
            </a:r>
            <a:endParaRPr sz="1400"/>
          </a:p>
          <a:p>
            <a:pPr indent="0" lvl="0" marL="0" rtl="0" algn="just">
              <a:lnSpc>
                <a:spcPct val="105000"/>
              </a:lnSpc>
              <a:spcBef>
                <a:spcPts val="0"/>
              </a:spcBef>
              <a:spcAft>
                <a:spcPts val="0"/>
              </a:spcAft>
              <a:buSzPts val="1800"/>
              <a:buNone/>
            </a:pPr>
            <a:r>
              <a:rPr lang="en" sz="1400"/>
              <a:t>Este documento es una guía paso a paso para ayudarlo a publicar un evento en Visit Austin y empezar a llegar a los 3,3 millones de visitantes que utilizan el sitio Visit Austin.</a:t>
            </a:r>
            <a:endParaRPr/>
          </a:p>
          <a:p>
            <a:pPr indent="0" lvl="0" marL="0" rtl="0" algn="just">
              <a:lnSpc>
                <a:spcPct val="105000"/>
              </a:lnSpc>
              <a:spcBef>
                <a:spcPts val="0"/>
              </a:spcBef>
              <a:spcAft>
                <a:spcPts val="0"/>
              </a:spcAft>
              <a:buSzPts val="1800"/>
              <a:buNone/>
            </a:pPr>
            <a:r>
              <a:t/>
            </a:r>
            <a:endParaRPr sz="1400"/>
          </a:p>
          <a:p>
            <a:pPr indent="0" lvl="0" marL="0" rtl="0" algn="just">
              <a:lnSpc>
                <a:spcPct val="105000"/>
              </a:lnSpc>
              <a:spcBef>
                <a:spcPts val="0"/>
              </a:spcBef>
              <a:spcAft>
                <a:spcPts val="0"/>
              </a:spcAft>
              <a:buSzPts val="1800"/>
              <a:buNone/>
            </a:pPr>
            <a:r>
              <a:rPr lang="en" sz="1400"/>
              <a:t>ATENCIÓN: los campos marcados con * son obligatorios; los que no tienen * pueden omitirse si no tiene respuesta para la pregunta. </a:t>
            </a:r>
            <a:endParaRPr/>
          </a:p>
          <a:p>
            <a:pPr indent="0" lvl="0" marL="0" rtl="0" algn="just">
              <a:lnSpc>
                <a:spcPct val="105000"/>
              </a:lnSpc>
              <a:spcBef>
                <a:spcPts val="0"/>
              </a:spcBef>
              <a:spcAft>
                <a:spcPts val="0"/>
              </a:spcAft>
              <a:buSzPts val="1800"/>
              <a:buNone/>
            </a:pPr>
            <a:r>
              <a:t/>
            </a:r>
            <a:endParaRPr sz="1400"/>
          </a:p>
          <a:p>
            <a:pPr indent="0" lvl="0" marL="0" rtl="0" algn="just">
              <a:lnSpc>
                <a:spcPct val="105000"/>
              </a:lnSpc>
              <a:spcBef>
                <a:spcPts val="0"/>
              </a:spcBef>
              <a:spcAft>
                <a:spcPts val="0"/>
              </a:spcAft>
              <a:buSzPts val="1800"/>
              <a:buNone/>
            </a:pPr>
            <a:r>
              <a:rPr b="1" lang="en" sz="1400"/>
              <a:t>Esta página no tiene traducción a otros idiomas. Recomendamos utilizar un servicio de traducción por internet, como </a:t>
            </a:r>
            <a:r>
              <a:rPr b="1" lang="en" sz="1400" u="sng">
                <a:solidFill>
                  <a:schemeClr val="hlink"/>
                </a:solidFill>
                <a:hlinkClick r:id="rId5"/>
              </a:rPr>
              <a:t>deepl</a:t>
            </a:r>
            <a:r>
              <a:rPr b="1" lang="en" sz="1400"/>
              <a:t>.</a:t>
            </a:r>
            <a:endParaRPr b="1"/>
          </a:p>
          <a:p>
            <a:pPr indent="0" lvl="0" marL="0" rtl="0" algn="just">
              <a:lnSpc>
                <a:spcPct val="105000"/>
              </a:lnSpc>
              <a:spcBef>
                <a:spcPts val="1200"/>
              </a:spcBef>
              <a:spcAft>
                <a:spcPts val="0"/>
              </a:spcAft>
              <a:buSzPts val="605"/>
              <a:buNone/>
            </a:pPr>
            <a:r>
              <a:t/>
            </a:r>
            <a:endParaRPr sz="1400"/>
          </a:p>
          <a:p>
            <a:pPr indent="0" lvl="0" marL="0" rtl="0" algn="l">
              <a:lnSpc>
                <a:spcPct val="114999"/>
              </a:lnSpc>
              <a:spcBef>
                <a:spcPts val="1200"/>
              </a:spcBef>
              <a:spcAft>
                <a:spcPts val="0"/>
              </a:spcAft>
              <a:buSzPts val="1100"/>
              <a:buNone/>
            </a:pPr>
            <a:r>
              <a:t/>
            </a:r>
            <a:endParaRPr sz="1400"/>
          </a:p>
          <a:p>
            <a:pPr indent="0" lvl="0" marL="0" rtl="0" algn="l">
              <a:lnSpc>
                <a:spcPct val="114999"/>
              </a:lnSpc>
              <a:spcBef>
                <a:spcPts val="2400"/>
              </a:spcBef>
              <a:spcAft>
                <a:spcPts val="1200"/>
              </a:spcAft>
              <a:buSzPts val="1100"/>
              <a:buNone/>
            </a:pPr>
            <a:r>
              <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Hora de Inicio y Hora de Fin</a:t>
            </a:r>
            <a:endParaRPr b="1"/>
          </a:p>
        </p:txBody>
      </p:sp>
      <p:sp>
        <p:nvSpPr>
          <p:cNvPr id="181" name="Google Shape;181;p20"/>
          <p:cNvSpPr txBox="1"/>
          <p:nvPr>
            <p:ph idx="1" type="body"/>
          </p:nvPr>
        </p:nvSpPr>
        <p:spPr>
          <a:xfrm>
            <a:off x="160700" y="696625"/>
            <a:ext cx="8810100" cy="2534400"/>
          </a:xfrm>
          <a:prstGeom prst="rect">
            <a:avLst/>
          </a:prstGeom>
          <a:noFill/>
          <a:ln>
            <a:noFill/>
          </a:ln>
        </p:spPr>
        <p:txBody>
          <a:bodyPr anchorCtr="0" anchor="t" bIns="91425" lIns="91425" spcFirstLastPara="1" rIns="91425" wrap="square" tIns="91425">
            <a:noAutofit/>
          </a:bodyPr>
          <a:lstStyle/>
          <a:p>
            <a:pPr indent="-317500" lvl="0" marL="457200" rtl="0" algn="l">
              <a:lnSpc>
                <a:spcPct val="114999"/>
              </a:lnSpc>
              <a:spcBef>
                <a:spcPts val="0"/>
              </a:spcBef>
              <a:spcAft>
                <a:spcPts val="0"/>
              </a:spcAft>
              <a:buSzPts val="1400"/>
              <a:buNone/>
            </a:pPr>
            <a:r>
              <a:rPr lang="en" sz="1600"/>
              <a:t>¡Introduzca sólo las horas de inicio y fin! Podrá enumerar la o las fechas del evento en una sección diferente más abajo.</a:t>
            </a:r>
            <a:endParaRPr/>
          </a:p>
          <a:p>
            <a:pPr indent="-317500" lvl="0" marL="457200" rtl="0" algn="l">
              <a:lnSpc>
                <a:spcPct val="114999"/>
              </a:lnSpc>
              <a:spcBef>
                <a:spcPts val="0"/>
              </a:spcBef>
              <a:spcAft>
                <a:spcPts val="0"/>
              </a:spcAft>
              <a:buSzPts val="1400"/>
              <a:buNone/>
            </a:pPr>
            <a:r>
              <a:rPr lang="en" sz="1600"/>
              <a:t>Los campos sólo le permitirán indicar UNA hora de inicio y UNA hora de finalización para cada anuncio. </a:t>
            </a:r>
            <a:endParaRPr/>
          </a:p>
          <a:p>
            <a:pPr indent="-317500" lvl="0" marL="457200" rtl="0" algn="l">
              <a:lnSpc>
                <a:spcPct val="114999"/>
              </a:lnSpc>
              <a:spcBef>
                <a:spcPts val="0"/>
              </a:spcBef>
              <a:spcAft>
                <a:spcPts val="0"/>
              </a:spcAft>
              <a:buSzPts val="1400"/>
              <a:buNone/>
            </a:pPr>
            <a:r>
              <a:rPr lang="en" sz="1600"/>
              <a:t>Consejo profesional: Estos campos no son obligatorios. Puede dejarlos en blanco. Si tiene varias funciones del mismo evento el mismo día, puede incluir varias horas de función en el campo Descripción del evento, justo debajo de los campos de hora de inicio y fin. </a:t>
            </a:r>
            <a:endParaRPr/>
          </a:p>
          <a:p>
            <a:pPr indent="-317500" lvl="0" marL="457200" rtl="0" algn="l">
              <a:lnSpc>
                <a:spcPct val="114999"/>
              </a:lnSpc>
              <a:spcBef>
                <a:spcPts val="0"/>
              </a:spcBef>
              <a:spcAft>
                <a:spcPts val="0"/>
              </a:spcAft>
              <a:buSzPts val="1400"/>
              <a:buNone/>
            </a:pPr>
            <a:r>
              <a:rPr lang="en" sz="1600"/>
              <a:t>Si va a transmitir u ofrecer su evento en vivo por internet, indique las horas de inicio y finalización de la transmisión del o de los eventos, si corresponde.</a:t>
            </a:r>
            <a:endParaRPr/>
          </a:p>
          <a:p>
            <a:pPr indent="0" lvl="0" marL="0" rtl="0" algn="l">
              <a:lnSpc>
                <a:spcPct val="114999"/>
              </a:lnSpc>
              <a:spcBef>
                <a:spcPts val="0"/>
              </a:spcBef>
              <a:spcAft>
                <a:spcPts val="0"/>
              </a:spcAft>
              <a:buSzPts val="1400"/>
              <a:buNone/>
            </a:pPr>
            <a:r>
              <a:t/>
            </a:r>
            <a:endParaRPr sz="1600"/>
          </a:p>
        </p:txBody>
      </p:sp>
      <p:pic>
        <p:nvPicPr>
          <p:cNvPr id="182" name="Google Shape;182;p20"/>
          <p:cNvPicPr preferRelativeResize="0"/>
          <p:nvPr/>
        </p:nvPicPr>
        <p:blipFill rotWithShape="1">
          <a:blip r:embed="rId3">
            <a:alphaModFix/>
          </a:blip>
          <a:srcRect b="0" l="0" r="0" t="0"/>
          <a:stretch/>
        </p:blipFill>
        <p:spPr>
          <a:xfrm>
            <a:off x="672525" y="3230925"/>
            <a:ext cx="6906000" cy="1723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Cargar imágenes, Parte I</a:t>
            </a:r>
            <a:endParaRPr b="1" sz="1800"/>
          </a:p>
        </p:txBody>
      </p:sp>
      <p:sp>
        <p:nvSpPr>
          <p:cNvPr id="188" name="Google Shape;188;p21"/>
          <p:cNvSpPr txBox="1"/>
          <p:nvPr>
            <p:ph idx="1" type="body"/>
          </p:nvPr>
        </p:nvSpPr>
        <p:spPr>
          <a:xfrm>
            <a:off x="166950" y="1007175"/>
            <a:ext cx="8810100" cy="4001100"/>
          </a:xfrm>
          <a:prstGeom prst="rect">
            <a:avLst/>
          </a:prstGeom>
          <a:noFill/>
          <a:ln>
            <a:noFill/>
          </a:ln>
        </p:spPr>
        <p:txBody>
          <a:bodyPr anchorCtr="0" anchor="t" bIns="91425" lIns="91425" spcFirstLastPara="1" rIns="91425" wrap="square" tIns="91425">
            <a:noAutofit/>
          </a:bodyPr>
          <a:lstStyle/>
          <a:p>
            <a:pPr indent="-317500" lvl="0" marL="457200" rtl="0" algn="l">
              <a:lnSpc>
                <a:spcPct val="114999"/>
              </a:lnSpc>
              <a:spcBef>
                <a:spcPts val="0"/>
              </a:spcBef>
              <a:spcAft>
                <a:spcPts val="0"/>
              </a:spcAft>
              <a:buSzPts val="1400"/>
              <a:buNone/>
            </a:pPr>
            <a:r>
              <a:rPr lang="en"/>
              <a:t>Añada imágenes a su evento haciendo clic en el botón rojo CARGAR IMÁGENES. Se abrirá una ventana emergente que le permitirá seleccionar una o varias imágenes de su computadora para añadirlas a la publicación de su evento.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IMPORTANTE: El formato de la imagen es importante. Incluya una imagen horizontal (apaisada). Se prefieren imágenes con una proporción de 3:2 y al menos 900x600 píxeles.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No olvide colocar el logotipo del Departamento de Desarrollo Económico en sus imágenes web siempre que sea posible. Hay </a:t>
            </a:r>
            <a:r>
              <a:rPr lang="en" u="sng">
                <a:solidFill>
                  <a:schemeClr val="hlink"/>
                </a:solidFill>
                <a:hlinkClick r:id="rId3"/>
              </a:rPr>
              <a:t>varias versiones del logotipo en la Biblioteca de Contratistas</a:t>
            </a:r>
            <a:r>
              <a:rPr lang="en"/>
              <a:t>. Escoja el estilo que mejor se adapte a su diseño gráfico. Recuerde incluir la declaración publicitaria del departamento: "Este proyecto cuenta con el apoyo parcial del Departamento de Desarrollo Económico de la Ciudad de Austin”. Si necesita la declaración de publicidad en otro idioma, los </a:t>
            </a:r>
            <a:r>
              <a:rPr lang="en" u="sng">
                <a:solidFill>
                  <a:schemeClr val="hlink"/>
                </a:solidFill>
                <a:hlinkClick r:id="rId4"/>
              </a:rPr>
              <a:t>Requisitos de marketing</a:t>
            </a:r>
            <a:r>
              <a:rPr lang="en"/>
              <a:t> tienen traducciones al español, vietnamita, chino tradicional y simplificado, francés, coreano, árabe e hindi.</a:t>
            </a:r>
            <a:endParaRPr/>
          </a:p>
          <a:p>
            <a:pPr indent="0" lvl="0" marL="0" rtl="0" algn="l">
              <a:lnSpc>
                <a:spcPct val="95000"/>
              </a:lnSpc>
              <a:spcBef>
                <a:spcPts val="0"/>
              </a:spcBef>
              <a:spcAft>
                <a:spcPts val="0"/>
              </a:spcAft>
              <a:buSzPts val="770"/>
              <a:buNone/>
            </a:pPr>
            <a:r>
              <a:t/>
            </a:r>
            <a:endParaRPr/>
          </a:p>
        </p:txBody>
      </p:sp>
      <p:pic>
        <p:nvPicPr>
          <p:cNvPr id="189" name="Google Shape;189;p21"/>
          <p:cNvPicPr preferRelativeResize="0"/>
          <p:nvPr/>
        </p:nvPicPr>
        <p:blipFill rotWithShape="1">
          <a:blip r:embed="rId5">
            <a:alphaModFix/>
          </a:blip>
          <a:srcRect b="0" l="0" r="4131" t="46163"/>
          <a:stretch/>
        </p:blipFill>
        <p:spPr>
          <a:xfrm>
            <a:off x="3241650" y="161069"/>
            <a:ext cx="2100225" cy="846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Cargar imágenes, Parte 2</a:t>
            </a:r>
            <a:endParaRPr b="1" sz="1800"/>
          </a:p>
        </p:txBody>
      </p:sp>
      <p:pic>
        <p:nvPicPr>
          <p:cNvPr id="195" name="Google Shape;195;p22"/>
          <p:cNvPicPr preferRelativeResize="0"/>
          <p:nvPr/>
        </p:nvPicPr>
        <p:blipFill rotWithShape="1">
          <a:blip r:embed="rId3">
            <a:alphaModFix/>
          </a:blip>
          <a:srcRect b="17195" l="-254" r="13055" t="-835"/>
          <a:stretch/>
        </p:blipFill>
        <p:spPr>
          <a:xfrm>
            <a:off x="311444" y="633981"/>
            <a:ext cx="7734297" cy="43034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en" sz="1800"/>
              <a:t>Cargar imágenes, Parte 3</a:t>
            </a:r>
            <a:endParaRPr b="1" sz="1800"/>
          </a:p>
        </p:txBody>
      </p:sp>
      <p:sp>
        <p:nvSpPr>
          <p:cNvPr id="201" name="Google Shape;201;p23"/>
          <p:cNvSpPr txBox="1"/>
          <p:nvPr/>
        </p:nvSpPr>
        <p:spPr>
          <a:xfrm>
            <a:off x="479900" y="641275"/>
            <a:ext cx="7998000" cy="1606800"/>
          </a:xfrm>
          <a:prstGeom prst="rect">
            <a:avLst/>
          </a:prstGeom>
          <a:noFill/>
          <a:ln>
            <a:noFill/>
          </a:ln>
        </p:spPr>
        <p:txBody>
          <a:bodyPr anchorCtr="0" anchor="t" bIns="91425" lIns="91425" spcFirstLastPara="1" rIns="91425" wrap="square" tIns="91425">
            <a:spAutoFit/>
          </a:bodyPr>
          <a:lstStyle/>
          <a:p>
            <a:pPr indent="0" lvl="0" marL="0" marR="0" rtl="0" algn="l">
              <a:lnSpc>
                <a:spcPct val="114999"/>
              </a:lnSpc>
              <a:spcBef>
                <a:spcPts val="0"/>
              </a:spcBef>
              <a:spcAft>
                <a:spcPts val="0"/>
              </a:spcAft>
              <a:buNone/>
            </a:pPr>
            <a:r>
              <a:rPr b="0" i="0" lang="en" sz="1400" u="none" cap="none" strike="noStrike">
                <a:solidFill>
                  <a:schemeClr val="dk2"/>
                </a:solidFill>
                <a:latin typeface="Arial"/>
                <a:ea typeface="Arial"/>
                <a:cs typeface="Arial"/>
                <a:sym typeface="Arial"/>
              </a:rPr>
              <a:t>Una vez cargadas, verá las imágenes debajo del botón CARGAR IMÁGENES en el sitio de Visit Austin. Puede borrar imágenes de esta lista seleccionando el icono de la papelera. No puede cambiar el orden de las imágenes, así que asegúrese de seleccionarlas en el orden en que quiere que aparezcan en su anuncio.</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02" name="Google Shape;202;p23"/>
          <p:cNvPicPr preferRelativeResize="0"/>
          <p:nvPr/>
        </p:nvPicPr>
        <p:blipFill rotWithShape="1">
          <a:blip r:embed="rId3">
            <a:alphaModFix/>
          </a:blip>
          <a:srcRect b="34070" l="4713" r="5349" t="0"/>
          <a:stretch/>
        </p:blipFill>
        <p:spPr>
          <a:xfrm>
            <a:off x="941614" y="1858624"/>
            <a:ext cx="7070140" cy="29896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Descripción del evento</a:t>
            </a:r>
            <a:endParaRPr b="1"/>
          </a:p>
        </p:txBody>
      </p:sp>
      <p:sp>
        <p:nvSpPr>
          <p:cNvPr id="208" name="Google Shape;208;p24"/>
          <p:cNvSpPr txBox="1"/>
          <p:nvPr>
            <p:ph idx="1" type="body"/>
          </p:nvPr>
        </p:nvSpPr>
        <p:spPr>
          <a:xfrm>
            <a:off x="173754" y="871104"/>
            <a:ext cx="8810100" cy="900000"/>
          </a:xfrm>
          <a:prstGeom prst="rect">
            <a:avLst/>
          </a:prstGeom>
          <a:noFill/>
          <a:ln>
            <a:noFill/>
          </a:ln>
        </p:spPr>
        <p:txBody>
          <a:bodyPr anchorCtr="0" anchor="t" bIns="91425" lIns="91425" spcFirstLastPara="1" rIns="91425" wrap="square" tIns="91425">
            <a:noAutofit/>
          </a:bodyPr>
          <a:lstStyle/>
          <a:p>
            <a:pPr indent="0" lvl="0" marL="0" rtl="0" algn="l">
              <a:lnSpc>
                <a:spcPct val="114999"/>
              </a:lnSpc>
              <a:spcBef>
                <a:spcPts val="0"/>
              </a:spcBef>
              <a:spcAft>
                <a:spcPts val="0"/>
              </a:spcAft>
              <a:buSzPts val="1400"/>
              <a:buNone/>
            </a:pPr>
            <a:r>
              <a:rPr lang="en" sz="1450"/>
              <a:t>Esta sección es OBLIGATORIA. Cree una breve descripción de su evento. Haga que la descripción transmita entusiasmo y sea interesante para un público destinatario. ¡Esta es su oportunidad de atraer el interés de la gente por su evento! También puede incluir aquí un calendario de eventos para lograr una mayor claridad.</a:t>
            </a:r>
            <a:endParaRPr/>
          </a:p>
          <a:p>
            <a:pPr indent="0" lvl="0" marL="0" rtl="0" algn="l">
              <a:lnSpc>
                <a:spcPct val="115000"/>
              </a:lnSpc>
              <a:spcBef>
                <a:spcPts val="1200"/>
              </a:spcBef>
              <a:spcAft>
                <a:spcPts val="0"/>
              </a:spcAft>
              <a:buSzPts val="770"/>
              <a:buNone/>
            </a:pPr>
            <a:r>
              <a:t/>
            </a:r>
            <a:endParaRPr sz="1490"/>
          </a:p>
          <a:p>
            <a:pPr indent="0" lvl="0" marL="0" rtl="0" algn="l">
              <a:lnSpc>
                <a:spcPct val="115000"/>
              </a:lnSpc>
              <a:spcBef>
                <a:spcPts val="1200"/>
              </a:spcBef>
              <a:spcAft>
                <a:spcPts val="0"/>
              </a:spcAft>
              <a:buSzPts val="770"/>
              <a:buNone/>
            </a:pPr>
            <a:r>
              <a:t/>
            </a:r>
            <a:endParaRPr sz="1490"/>
          </a:p>
          <a:p>
            <a:pPr indent="0" lvl="0" marL="0" rtl="0" algn="l">
              <a:lnSpc>
                <a:spcPct val="115000"/>
              </a:lnSpc>
              <a:spcBef>
                <a:spcPts val="1200"/>
              </a:spcBef>
              <a:spcAft>
                <a:spcPts val="1200"/>
              </a:spcAft>
              <a:buSzPts val="770"/>
              <a:buNone/>
            </a:pPr>
            <a:r>
              <a:t/>
            </a:r>
            <a:endParaRPr sz="1490"/>
          </a:p>
        </p:txBody>
      </p:sp>
      <p:pic>
        <p:nvPicPr>
          <p:cNvPr id="209" name="Google Shape;209;p24"/>
          <p:cNvPicPr preferRelativeResize="0"/>
          <p:nvPr/>
        </p:nvPicPr>
        <p:blipFill rotWithShape="1">
          <a:blip r:embed="rId3">
            <a:alphaModFix/>
          </a:blip>
          <a:srcRect b="59301" l="0" r="-168" t="0"/>
          <a:stretch/>
        </p:blipFill>
        <p:spPr>
          <a:xfrm>
            <a:off x="397328" y="2171588"/>
            <a:ext cx="8349346" cy="19679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General - Elección de la hora de inicio</a:t>
            </a:r>
            <a:endParaRPr b="1"/>
          </a:p>
        </p:txBody>
      </p:sp>
      <p:sp>
        <p:nvSpPr>
          <p:cNvPr id="215" name="Google Shape;215;p25"/>
          <p:cNvSpPr txBox="1"/>
          <p:nvPr>
            <p:ph idx="1" type="body"/>
          </p:nvPr>
        </p:nvSpPr>
        <p:spPr>
          <a:xfrm>
            <a:off x="6547875" y="256375"/>
            <a:ext cx="2429100" cy="4561500"/>
          </a:xfrm>
          <a:prstGeom prst="rect">
            <a:avLst/>
          </a:prstGeom>
          <a:noFill/>
          <a:ln>
            <a:noFill/>
          </a:ln>
        </p:spPr>
        <p:txBody>
          <a:bodyPr anchorCtr="0" anchor="t" bIns="91425" lIns="91425" spcFirstLastPara="1" rIns="91425" wrap="square" tIns="91425">
            <a:noAutofit/>
          </a:bodyPr>
          <a:lstStyle/>
          <a:p>
            <a:pPr indent="-317500" lvl="0" marL="457200" rtl="0" algn="l">
              <a:lnSpc>
                <a:spcPct val="114999"/>
              </a:lnSpc>
              <a:spcBef>
                <a:spcPts val="0"/>
              </a:spcBef>
              <a:spcAft>
                <a:spcPts val="0"/>
              </a:spcAft>
              <a:buSzPts val="1400"/>
              <a:buNone/>
            </a:pPr>
            <a:r>
              <a:rPr lang="en"/>
              <a:t>General - Esta es la última sección de la presentación de su evento. Es donde compartirá la información pública sobre la fecha o fechas de su evento.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Inicio: Este campo es obligatorio. Escoja la fecha de inicio de su evento. Si su evento solo tiene lugar un día, escoja esa fecha. Si su evento tiene lugar en varios días, escoja la PRIMERA fecha de su evento.</a:t>
            </a:r>
            <a:endParaRPr/>
          </a:p>
          <a:p>
            <a:pPr indent="0" lvl="0" marL="0" rtl="0" algn="l">
              <a:lnSpc>
                <a:spcPct val="114999"/>
              </a:lnSpc>
              <a:spcBef>
                <a:spcPts val="0"/>
              </a:spcBef>
              <a:spcAft>
                <a:spcPts val="0"/>
              </a:spcAft>
              <a:buSzPts val="1100"/>
              <a:buNone/>
            </a:pPr>
            <a:r>
              <a:t/>
            </a:r>
            <a:endParaRPr sz="1600"/>
          </a:p>
          <a:p>
            <a:pPr indent="0" lvl="0" marL="0" rtl="0" algn="l">
              <a:lnSpc>
                <a:spcPct val="115000"/>
              </a:lnSpc>
              <a:spcBef>
                <a:spcPts val="1200"/>
              </a:spcBef>
              <a:spcAft>
                <a:spcPts val="1200"/>
              </a:spcAft>
              <a:buSzPts val="770"/>
              <a:buNone/>
            </a:pPr>
            <a:r>
              <a:t/>
            </a:r>
            <a:endParaRPr sz="1600"/>
          </a:p>
        </p:txBody>
      </p:sp>
      <p:pic>
        <p:nvPicPr>
          <p:cNvPr id="216" name="Google Shape;216;p25"/>
          <p:cNvPicPr preferRelativeResize="0"/>
          <p:nvPr/>
        </p:nvPicPr>
        <p:blipFill rotWithShape="1">
          <a:blip r:embed="rId3">
            <a:alphaModFix/>
          </a:blip>
          <a:srcRect b="18702" l="41" r="3535" t="0"/>
          <a:stretch/>
        </p:blipFill>
        <p:spPr>
          <a:xfrm>
            <a:off x="168569" y="1014982"/>
            <a:ext cx="6366894" cy="31127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General - Fecha(s) del evento, Parte 1</a:t>
            </a:r>
            <a:endParaRPr b="1"/>
          </a:p>
        </p:txBody>
      </p:sp>
      <p:sp>
        <p:nvSpPr>
          <p:cNvPr id="222" name="Google Shape;222;p26"/>
          <p:cNvSpPr txBox="1"/>
          <p:nvPr>
            <p:ph idx="1" type="body"/>
          </p:nvPr>
        </p:nvSpPr>
        <p:spPr>
          <a:xfrm>
            <a:off x="6667633" y="256375"/>
            <a:ext cx="2329852" cy="4561500"/>
          </a:xfrm>
          <a:prstGeom prst="rect">
            <a:avLst/>
          </a:prstGeom>
          <a:noFill/>
          <a:ln>
            <a:noFill/>
          </a:ln>
        </p:spPr>
        <p:txBody>
          <a:bodyPr anchorCtr="0" anchor="t" bIns="91425" lIns="91425" spcFirstLastPara="1" rIns="91425" wrap="square" tIns="91425">
            <a:noAutofit/>
          </a:bodyPr>
          <a:lstStyle/>
          <a:p>
            <a:pPr indent="-317500" lvl="0" marL="457200" rtl="0" algn="l">
              <a:lnSpc>
                <a:spcPct val="114999"/>
              </a:lnSpc>
              <a:spcBef>
                <a:spcPts val="0"/>
              </a:spcBef>
              <a:spcAft>
                <a:spcPts val="0"/>
              </a:spcAft>
              <a:buSzPts val="1400"/>
              <a:buNone/>
            </a:pPr>
            <a:r>
              <a:rPr lang="en"/>
              <a:t>Si su evento tiene lugar en más de una fecha, utilizará esta sección para seleccionar los días que mejor se ajusten a su evento.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Por ejemplo, si su evento es DIARIO, debería seleccionar el cuadro desplegable DIARIO y, a continuación, seleccionar la opción que mejor se ajusta.  En las páginas siguientes encontrará algunos ejemplos</a:t>
            </a:r>
            <a:endParaRPr/>
          </a:p>
          <a:p>
            <a:pPr indent="0" lvl="0" marL="0" rtl="0" algn="l">
              <a:lnSpc>
                <a:spcPct val="114999"/>
              </a:lnSpc>
              <a:spcBef>
                <a:spcPts val="0"/>
              </a:spcBef>
              <a:spcAft>
                <a:spcPts val="0"/>
              </a:spcAft>
              <a:buSzPts val="1100"/>
              <a:buFont typeface="Arial"/>
              <a:buNone/>
            </a:pPr>
            <a:r>
              <a:t/>
            </a:r>
            <a:endParaRPr sz="1600"/>
          </a:p>
          <a:p>
            <a:pPr indent="0" lvl="0" marL="0" rtl="0" algn="l">
              <a:lnSpc>
                <a:spcPct val="115000"/>
              </a:lnSpc>
              <a:spcBef>
                <a:spcPts val="1200"/>
              </a:spcBef>
              <a:spcAft>
                <a:spcPts val="1200"/>
              </a:spcAft>
              <a:buSzPts val="770"/>
              <a:buNone/>
            </a:pPr>
            <a:r>
              <a:t/>
            </a:r>
            <a:endParaRPr sz="1600"/>
          </a:p>
        </p:txBody>
      </p:sp>
      <p:pic>
        <p:nvPicPr>
          <p:cNvPr id="223" name="Google Shape;223;p26"/>
          <p:cNvPicPr preferRelativeResize="0"/>
          <p:nvPr/>
        </p:nvPicPr>
        <p:blipFill rotWithShape="1">
          <a:blip r:embed="rId3">
            <a:alphaModFix/>
          </a:blip>
          <a:srcRect b="0" l="0" r="0" t="0"/>
          <a:stretch/>
        </p:blipFill>
        <p:spPr>
          <a:xfrm>
            <a:off x="308882" y="756445"/>
            <a:ext cx="6274253" cy="36306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General - Fecha(s) del evento, Parte 2</a:t>
            </a:r>
            <a:endParaRPr b="1"/>
          </a:p>
        </p:txBody>
      </p:sp>
      <p:sp>
        <p:nvSpPr>
          <p:cNvPr id="229" name="Google Shape;229;p27"/>
          <p:cNvSpPr txBox="1"/>
          <p:nvPr>
            <p:ph idx="1" type="body"/>
          </p:nvPr>
        </p:nvSpPr>
        <p:spPr>
          <a:xfrm>
            <a:off x="6749275" y="256375"/>
            <a:ext cx="2227800" cy="4561500"/>
          </a:xfrm>
          <a:prstGeom prst="rect">
            <a:avLst/>
          </a:prstGeom>
          <a:noFill/>
          <a:ln>
            <a:noFill/>
          </a:ln>
        </p:spPr>
        <p:txBody>
          <a:bodyPr anchorCtr="0" anchor="t" bIns="91425" lIns="91425" spcFirstLastPara="1" rIns="91425" wrap="square" tIns="91425">
            <a:noAutofit/>
          </a:bodyPr>
          <a:lstStyle/>
          <a:p>
            <a:pPr indent="-317500" lvl="0" marL="457200" rtl="0" algn="l">
              <a:lnSpc>
                <a:spcPct val="114999"/>
              </a:lnSpc>
              <a:spcBef>
                <a:spcPts val="0"/>
              </a:spcBef>
              <a:spcAft>
                <a:spcPts val="0"/>
              </a:spcAft>
              <a:buSzPts val="1400"/>
              <a:buNone/>
            </a:pPr>
            <a:r>
              <a:rPr lang="en"/>
              <a:t>Si tiene varias funciones del mismo evento en el mismo día, considere utilizar la opción SEMANAL.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Por ejemplo, si hay actuaciones de jueves a domingo, todas las semanas durante un mes, entonces puede seleccionar solo los días de la semana en que tendrán lugar las actuaciones y la duración.</a:t>
            </a:r>
            <a:endParaRPr/>
          </a:p>
          <a:p>
            <a:pPr indent="0" lvl="0" marL="0" rtl="0" algn="l">
              <a:lnSpc>
                <a:spcPct val="114999"/>
              </a:lnSpc>
              <a:spcBef>
                <a:spcPts val="0"/>
              </a:spcBef>
              <a:spcAft>
                <a:spcPts val="0"/>
              </a:spcAft>
              <a:buSzPts val="1100"/>
              <a:buNone/>
            </a:pPr>
            <a:r>
              <a:t/>
            </a:r>
            <a:endParaRPr sz="1600"/>
          </a:p>
        </p:txBody>
      </p:sp>
      <p:pic>
        <p:nvPicPr>
          <p:cNvPr id="230" name="Google Shape;230;p27"/>
          <p:cNvPicPr preferRelativeResize="0"/>
          <p:nvPr/>
        </p:nvPicPr>
        <p:blipFill rotWithShape="1">
          <a:blip r:embed="rId3">
            <a:alphaModFix/>
          </a:blip>
          <a:srcRect b="19578" l="46" r="-121" t="0"/>
          <a:stretch/>
        </p:blipFill>
        <p:spPr>
          <a:xfrm>
            <a:off x="311444" y="1069410"/>
            <a:ext cx="6434986" cy="29970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General - Fecha(s) del evento, Parte 3</a:t>
            </a:r>
            <a:endParaRPr b="1"/>
          </a:p>
        </p:txBody>
      </p:sp>
      <p:sp>
        <p:nvSpPr>
          <p:cNvPr id="236" name="Google Shape;236;p28"/>
          <p:cNvSpPr txBox="1"/>
          <p:nvPr>
            <p:ph idx="1" type="body"/>
          </p:nvPr>
        </p:nvSpPr>
        <p:spPr>
          <a:xfrm>
            <a:off x="311700" y="751175"/>
            <a:ext cx="4221600" cy="384900"/>
          </a:xfrm>
          <a:prstGeom prst="rect">
            <a:avLst/>
          </a:prstGeom>
          <a:noFill/>
          <a:ln>
            <a:noFill/>
          </a:ln>
        </p:spPr>
        <p:txBody>
          <a:bodyPr anchorCtr="0" anchor="t" bIns="91425" lIns="91425" spcFirstLastPara="1" rIns="91425" wrap="square" tIns="91425">
            <a:noAutofit/>
          </a:bodyPr>
          <a:lstStyle/>
          <a:p>
            <a:pPr indent="0" lvl="0" marL="0" rtl="0" algn="l">
              <a:lnSpc>
                <a:spcPct val="114999"/>
              </a:lnSpc>
              <a:spcBef>
                <a:spcPts val="0"/>
              </a:spcBef>
              <a:spcAft>
                <a:spcPts val="1200"/>
              </a:spcAft>
              <a:buSzPts val="1400"/>
              <a:buNone/>
            </a:pPr>
            <a:r>
              <a:rPr lang="en" sz="1800"/>
              <a:t>Otro ejemplo- Mensual</a:t>
            </a:r>
            <a:endParaRPr/>
          </a:p>
        </p:txBody>
      </p:sp>
      <p:pic>
        <p:nvPicPr>
          <p:cNvPr id="237" name="Google Shape;237;p28"/>
          <p:cNvPicPr preferRelativeResize="0"/>
          <p:nvPr/>
        </p:nvPicPr>
        <p:blipFill rotWithShape="1">
          <a:blip r:embed="rId3">
            <a:alphaModFix/>
          </a:blip>
          <a:srcRect b="10536" l="0" r="103" t="0"/>
          <a:stretch/>
        </p:blipFill>
        <p:spPr>
          <a:xfrm>
            <a:off x="674511" y="1240759"/>
            <a:ext cx="7371647" cy="38266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General - Fecha(s) del evento, Parte 4</a:t>
            </a:r>
            <a:endParaRPr b="1"/>
          </a:p>
        </p:txBody>
      </p:sp>
      <p:sp>
        <p:nvSpPr>
          <p:cNvPr id="243" name="Google Shape;243;p29"/>
          <p:cNvSpPr txBox="1"/>
          <p:nvPr>
            <p:ph idx="1" type="body"/>
          </p:nvPr>
        </p:nvSpPr>
        <p:spPr>
          <a:xfrm>
            <a:off x="311700" y="751175"/>
            <a:ext cx="4221600" cy="384900"/>
          </a:xfrm>
          <a:prstGeom prst="rect">
            <a:avLst/>
          </a:prstGeom>
          <a:noFill/>
          <a:ln>
            <a:noFill/>
          </a:ln>
        </p:spPr>
        <p:txBody>
          <a:bodyPr anchorCtr="0" anchor="t" bIns="91425" lIns="91425" spcFirstLastPara="1" rIns="91425" wrap="square" tIns="91425">
            <a:noAutofit/>
          </a:bodyPr>
          <a:lstStyle/>
          <a:p>
            <a:pPr indent="0" lvl="0" marL="0" rtl="0" algn="l">
              <a:lnSpc>
                <a:spcPct val="114999"/>
              </a:lnSpc>
              <a:spcBef>
                <a:spcPts val="0"/>
              </a:spcBef>
              <a:spcAft>
                <a:spcPts val="1200"/>
              </a:spcAft>
              <a:buSzPts val="1400"/>
              <a:buNone/>
            </a:pPr>
            <a:r>
              <a:rPr lang="en" sz="1800"/>
              <a:t>Otro ejemplo - Personalizado</a:t>
            </a:r>
            <a:endParaRPr/>
          </a:p>
        </p:txBody>
      </p:sp>
      <p:pic>
        <p:nvPicPr>
          <p:cNvPr id="244" name="Google Shape;244;p29"/>
          <p:cNvPicPr preferRelativeResize="0"/>
          <p:nvPr/>
        </p:nvPicPr>
        <p:blipFill rotWithShape="1">
          <a:blip r:embed="rId3">
            <a:alphaModFix/>
          </a:blip>
          <a:srcRect b="5929" l="42" r="2170" t="0"/>
          <a:stretch/>
        </p:blipFill>
        <p:spPr>
          <a:xfrm>
            <a:off x="1236730" y="1219089"/>
            <a:ext cx="6584630" cy="36711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ph idx="1" type="subTitle"/>
          </p:nvPr>
        </p:nvSpPr>
        <p:spPr>
          <a:xfrm>
            <a:off x="311700" y="139325"/>
            <a:ext cx="8520600" cy="5004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just">
              <a:lnSpc>
                <a:spcPct val="100000"/>
              </a:lnSpc>
              <a:spcBef>
                <a:spcPts val="0"/>
              </a:spcBef>
              <a:spcAft>
                <a:spcPts val="0"/>
              </a:spcAft>
              <a:buSzPct val="142857"/>
              <a:buNone/>
            </a:pPr>
            <a:r>
              <a:rPr lang="en"/>
              <a:t>Gracias a nuestra colaboración con </a:t>
            </a:r>
            <a:r>
              <a:rPr lang="en" u="sng">
                <a:solidFill>
                  <a:schemeClr val="hlink"/>
                </a:solidFill>
                <a:hlinkClick r:id="rId3"/>
              </a:rPr>
              <a:t>Visit Austin</a:t>
            </a:r>
            <a:r>
              <a:rPr lang="en"/>
              <a:t> y el Departamento de Desarrollo Económico de la Ciudad de Austin, reforzamos nuestra labor colectiva de promoción de la comunidad creativa y cultural de Austin ante espectadores cercanos y lejanos. </a:t>
            </a:r>
            <a:endParaRPr/>
          </a:p>
          <a:p>
            <a:pPr indent="0" lvl="0" marL="0" rtl="0" algn="just">
              <a:lnSpc>
                <a:spcPct val="100000"/>
              </a:lnSpc>
              <a:spcBef>
                <a:spcPts val="0"/>
              </a:spcBef>
              <a:spcAft>
                <a:spcPts val="0"/>
              </a:spcAft>
              <a:buSzPct val="142857"/>
              <a:buNone/>
            </a:pPr>
            <a:r>
              <a:t/>
            </a:r>
            <a:endParaRPr/>
          </a:p>
          <a:p>
            <a:pPr indent="0" lvl="0" marL="0" rtl="0" algn="just">
              <a:lnSpc>
                <a:spcPct val="100000"/>
              </a:lnSpc>
              <a:spcBef>
                <a:spcPts val="0"/>
              </a:spcBef>
              <a:spcAft>
                <a:spcPts val="0"/>
              </a:spcAft>
              <a:buSzPct val="142857"/>
              <a:buNone/>
            </a:pPr>
            <a:r>
              <a:rPr lang="en" u="sng">
                <a:solidFill>
                  <a:schemeClr val="hlink"/>
                </a:solidFill>
              </a:rPr>
              <a:t>Visit.Austin.org</a:t>
            </a:r>
            <a:r>
              <a:rPr lang="en"/>
              <a:t> es el principal sitio de búsqueda para los turistas que planean sus viajes a Austin, ya que es un sólido motor de búsqueda optimizado para llegar a más de 3,3 millones de visitantes al año. </a:t>
            </a:r>
            <a:endParaRPr/>
          </a:p>
          <a:p>
            <a:pPr indent="0" lvl="0" marL="0" rtl="0" algn="just">
              <a:lnSpc>
                <a:spcPct val="100000"/>
              </a:lnSpc>
              <a:spcBef>
                <a:spcPts val="0"/>
              </a:spcBef>
              <a:spcAft>
                <a:spcPts val="0"/>
              </a:spcAft>
              <a:buSzPct val="142857"/>
              <a:buNone/>
            </a:pPr>
            <a:r>
              <a:t/>
            </a:r>
            <a:endParaRPr>
              <a:solidFill>
                <a:srgbClr val="595959"/>
              </a:solidFill>
            </a:endParaRPr>
          </a:p>
          <a:p>
            <a:pPr indent="0" lvl="0" marL="0" rtl="0" algn="just">
              <a:lnSpc>
                <a:spcPct val="100000"/>
              </a:lnSpc>
              <a:spcBef>
                <a:spcPts val="0"/>
              </a:spcBef>
              <a:spcAft>
                <a:spcPts val="0"/>
              </a:spcAft>
              <a:buSzPct val="142857"/>
              <a:buNone/>
            </a:pPr>
            <a:r>
              <a:rPr lang="en">
                <a:solidFill>
                  <a:srgbClr val="595959"/>
                </a:solidFill>
              </a:rPr>
              <a:t>La plataforma indicará a los visitantes los eventos culturales y creativos organizados por subvencionados del EDD, los artistas encargados de Arte en Espacios Públicos del EDD y los residentes de la Instalación de Patrimonio histórico y cultural de afroamericanos.</a:t>
            </a:r>
            <a:r>
              <a:rPr lang="en" u="sng">
                <a:solidFill>
                  <a:schemeClr val="hlink"/>
                </a:solidFill>
              </a:rPr>
              <a:t>VisitAustin.</a:t>
            </a:r>
            <a:r>
              <a:rPr lang="en">
                <a:solidFill>
                  <a:schemeClr val="hlink"/>
                </a:solidFill>
              </a:rPr>
              <a:t>org </a:t>
            </a:r>
            <a:r>
              <a:rPr lang="en"/>
              <a:t>es la organización oficial de marketing de destinos de la Ciudad de Austin. Nuestra asociación proporciona a nuestros subvencionados una página de presentación de eventos a medida, sin costo alguno.</a:t>
            </a:r>
            <a:endParaRPr/>
          </a:p>
          <a:p>
            <a:pPr indent="0" lvl="0" marL="0" rtl="0" algn="just">
              <a:lnSpc>
                <a:spcPct val="100000"/>
              </a:lnSpc>
              <a:spcBef>
                <a:spcPts val="0"/>
              </a:spcBef>
              <a:spcAft>
                <a:spcPts val="0"/>
              </a:spcAft>
              <a:buSzPct val="142857"/>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General - Fecha(s) del evento, Parte 5</a:t>
            </a:r>
            <a:endParaRPr b="1"/>
          </a:p>
        </p:txBody>
      </p:sp>
      <p:sp>
        <p:nvSpPr>
          <p:cNvPr id="250" name="Google Shape;250;p30"/>
          <p:cNvSpPr txBox="1"/>
          <p:nvPr>
            <p:ph idx="1" type="body"/>
          </p:nvPr>
        </p:nvSpPr>
        <p:spPr>
          <a:xfrm>
            <a:off x="6678225" y="256375"/>
            <a:ext cx="2280000" cy="488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700"/>
              <a:t>Para las opciones de repetición (DIARIO, SEMANAL, MENSUAL), DEBE seleccionar un final para el intervalo. En la base de la pantalla seleccione FINALIZAR DESPUÉS DE _(#)_ FECHAS (para un número de eventos) o seleccione FINALIZAR EL _(FECHA)_.</a:t>
            </a:r>
            <a:endParaRPr sz="1700"/>
          </a:p>
          <a:p>
            <a:pPr indent="0" lvl="0" marL="0" rtl="0" algn="l">
              <a:lnSpc>
                <a:spcPct val="115000"/>
              </a:lnSpc>
              <a:spcBef>
                <a:spcPts val="1200"/>
              </a:spcBef>
              <a:spcAft>
                <a:spcPts val="1200"/>
              </a:spcAft>
              <a:buSzPts val="1100"/>
              <a:buNone/>
            </a:pPr>
            <a:r>
              <a:t/>
            </a:r>
            <a:endParaRPr sz="1800"/>
          </a:p>
        </p:txBody>
      </p:sp>
      <p:pic>
        <p:nvPicPr>
          <p:cNvPr id="251" name="Google Shape;251;p30"/>
          <p:cNvPicPr preferRelativeResize="0"/>
          <p:nvPr/>
        </p:nvPicPr>
        <p:blipFill rotWithShape="1">
          <a:blip r:embed="rId3">
            <a:alphaModFix/>
          </a:blip>
          <a:srcRect b="11751" l="1412" r="-127" t="0"/>
          <a:stretch/>
        </p:blipFill>
        <p:spPr>
          <a:xfrm>
            <a:off x="308883" y="1008177"/>
            <a:ext cx="6029311" cy="31266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Enviar</a:t>
            </a:r>
            <a:endParaRPr b="1"/>
          </a:p>
        </p:txBody>
      </p:sp>
      <p:sp>
        <p:nvSpPr>
          <p:cNvPr id="257" name="Google Shape;257;p31"/>
          <p:cNvSpPr txBox="1"/>
          <p:nvPr>
            <p:ph idx="1" type="body"/>
          </p:nvPr>
        </p:nvSpPr>
        <p:spPr>
          <a:xfrm>
            <a:off x="311700" y="756950"/>
            <a:ext cx="8646600" cy="1198800"/>
          </a:xfrm>
          <a:prstGeom prst="rect">
            <a:avLst/>
          </a:prstGeom>
          <a:noFill/>
          <a:ln>
            <a:noFill/>
          </a:ln>
        </p:spPr>
        <p:txBody>
          <a:bodyPr anchorCtr="0" anchor="t" bIns="91425" lIns="91425" spcFirstLastPara="1" rIns="91425" wrap="square" tIns="91425">
            <a:noAutofit/>
          </a:bodyPr>
          <a:lstStyle/>
          <a:p>
            <a:pPr indent="0" lvl="0" marL="0" rtl="0" algn="l">
              <a:lnSpc>
                <a:spcPct val="114999"/>
              </a:lnSpc>
              <a:spcBef>
                <a:spcPts val="0"/>
              </a:spcBef>
              <a:spcAft>
                <a:spcPts val="0"/>
              </a:spcAft>
              <a:buSzPts val="1400"/>
              <a:buNone/>
            </a:pPr>
            <a:r>
              <a:rPr lang="en" sz="1800"/>
              <a:t>Asegúrese de hacer clic en la casilla junto a "No soy un robot" y complete la tarea de seguridad requerida. A continuación, haga clic en el botón rojo ENVIAR MI EVENTO, situado en la parte inferior de la página. </a:t>
            </a:r>
            <a:r>
              <a:rPr b="1" lang="en" sz="1800"/>
              <a:t>¡Lo logró!</a:t>
            </a:r>
            <a:endParaRPr b="1"/>
          </a:p>
          <a:p>
            <a:pPr indent="0" lvl="0" marL="0" rtl="0" algn="l">
              <a:lnSpc>
                <a:spcPct val="115000"/>
              </a:lnSpc>
              <a:spcBef>
                <a:spcPts val="1200"/>
              </a:spcBef>
              <a:spcAft>
                <a:spcPts val="1200"/>
              </a:spcAft>
              <a:buSzPts val="1100"/>
              <a:buNone/>
            </a:pPr>
            <a:r>
              <a:t/>
            </a:r>
            <a:endParaRPr sz="1800"/>
          </a:p>
        </p:txBody>
      </p:sp>
      <p:pic>
        <p:nvPicPr>
          <p:cNvPr id="258" name="Google Shape;258;p31"/>
          <p:cNvPicPr preferRelativeResize="0"/>
          <p:nvPr/>
        </p:nvPicPr>
        <p:blipFill rotWithShape="1">
          <a:blip r:embed="rId3">
            <a:alphaModFix/>
          </a:blip>
          <a:srcRect b="12076" l="0" r="-139" t="0"/>
          <a:stretch/>
        </p:blipFill>
        <p:spPr>
          <a:xfrm>
            <a:off x="1581150" y="1824606"/>
            <a:ext cx="5974899" cy="30381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2"/>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t>Próximos pasos</a:t>
            </a:r>
            <a:endParaRPr b="1"/>
          </a:p>
        </p:txBody>
      </p:sp>
      <p:sp>
        <p:nvSpPr>
          <p:cNvPr id="264" name="Google Shape;264;p32"/>
          <p:cNvSpPr txBox="1"/>
          <p:nvPr>
            <p:ph idx="1" type="body"/>
          </p:nvPr>
        </p:nvSpPr>
        <p:spPr>
          <a:xfrm>
            <a:off x="311700" y="756950"/>
            <a:ext cx="8646600" cy="3972600"/>
          </a:xfrm>
          <a:prstGeom prst="rect">
            <a:avLst/>
          </a:prstGeom>
          <a:noFill/>
          <a:ln>
            <a:noFill/>
          </a:ln>
        </p:spPr>
        <p:txBody>
          <a:bodyPr anchorCtr="0" anchor="t" bIns="91425" lIns="91425" spcFirstLastPara="1" rIns="91425" wrap="square" tIns="91425">
            <a:noAutofit/>
          </a:bodyPr>
          <a:lstStyle/>
          <a:p>
            <a:pPr indent="-317500" lvl="0" marL="457200" rtl="0" algn="l">
              <a:lnSpc>
                <a:spcPct val="114999"/>
              </a:lnSpc>
              <a:spcBef>
                <a:spcPts val="0"/>
              </a:spcBef>
              <a:spcAft>
                <a:spcPts val="0"/>
              </a:spcAft>
              <a:buSzPts val="1400"/>
              <a:buNone/>
            </a:pPr>
            <a:r>
              <a:rPr lang="en" sz="1800"/>
              <a:t>Después de enviar su evento: </a:t>
            </a:r>
            <a:endParaRPr/>
          </a:p>
          <a:p>
            <a:pPr indent="-317500" lvl="0" marL="457200" rtl="0" algn="l">
              <a:lnSpc>
                <a:spcPct val="114999"/>
              </a:lnSpc>
              <a:spcBef>
                <a:spcPts val="0"/>
              </a:spcBef>
              <a:spcAft>
                <a:spcPts val="0"/>
              </a:spcAft>
              <a:buSzPts val="1400"/>
              <a:buNone/>
            </a:pPr>
            <a:r>
              <a:rPr lang="en" sz="1800"/>
              <a:t>•    El evento puede tardar hasta 5 días laborables en aprobarse y aparecer en el calendario de Visit Austin. Esté atento a cualquier correo electrónico que solicite aclaraciones al personal de Visit Austin en su bandeja de entrada. </a:t>
            </a:r>
            <a:endParaRPr/>
          </a:p>
          <a:p>
            <a:pPr indent="-317500" lvl="0" marL="457200" rtl="0" algn="l">
              <a:lnSpc>
                <a:spcPct val="114999"/>
              </a:lnSpc>
              <a:spcBef>
                <a:spcPts val="0"/>
              </a:spcBef>
              <a:spcAft>
                <a:spcPts val="0"/>
              </a:spcAft>
              <a:buSzPts val="1400"/>
              <a:buNone/>
            </a:pPr>
            <a:r>
              <a:rPr lang="en" sz="1800"/>
              <a:t>•    Si tiene alguna pregunta sobre su envío o necesita actualizarlo, póngase en contacto directamente con Visit Austin: </a:t>
            </a:r>
            <a:r>
              <a:rPr lang="en" sz="1800" u="sng">
                <a:solidFill>
                  <a:schemeClr val="hlink"/>
                </a:solidFill>
                <a:hlinkClick r:id="rId3"/>
              </a:rPr>
              <a:t>website@austintexas.org</a:t>
            </a:r>
            <a:r>
              <a:rPr lang="en" sz="1800"/>
              <a:t> </a:t>
            </a:r>
            <a:endParaRPr/>
          </a:p>
          <a:p>
            <a:pPr indent="-317500" lvl="0" marL="457200" rtl="0" algn="l">
              <a:lnSpc>
                <a:spcPct val="114999"/>
              </a:lnSpc>
              <a:spcBef>
                <a:spcPts val="0"/>
              </a:spcBef>
              <a:spcAft>
                <a:spcPts val="0"/>
              </a:spcAft>
              <a:buSzPts val="1400"/>
              <a:buNone/>
            </a:pPr>
            <a:r>
              <a:rPr lang="en" sz="1800"/>
              <a:t>•    ¿Quiere enviar más eventos? Utilice el mismo enlace: </a:t>
            </a:r>
            <a:r>
              <a:rPr lang="en" sz="1800" u="sng">
                <a:solidFill>
                  <a:schemeClr val="hlink"/>
                </a:solidFill>
                <a:hlinkClick r:id="rId4"/>
              </a:rPr>
              <a:t>https://www.austintexas.org/things-to-do/arts/submit-event/</a:t>
            </a:r>
            <a:r>
              <a:rPr lang="en" sz="1800"/>
              <a:t> </a:t>
            </a:r>
            <a:endParaRPr/>
          </a:p>
          <a:p>
            <a:pPr indent="-317500" lvl="0" marL="457200" rtl="0" algn="l">
              <a:lnSpc>
                <a:spcPct val="114999"/>
              </a:lnSpc>
              <a:spcBef>
                <a:spcPts val="0"/>
              </a:spcBef>
              <a:spcAft>
                <a:spcPts val="0"/>
              </a:spcAft>
              <a:buSzPts val="1400"/>
              <a:buNone/>
            </a:pPr>
            <a:r>
              <a:rPr lang="en" sz="1800"/>
              <a:t>•    Si tiene algún comentario sobre su experiencia con la plataforma Visit Austin, comuníquese con el personal del EDD como se indica en la diapositiva 5. </a:t>
            </a:r>
            <a:endParaRPr/>
          </a:p>
          <a:p>
            <a:pPr indent="0" lvl="0" marL="0" rtl="0" algn="ctr">
              <a:lnSpc>
                <a:spcPct val="114999"/>
              </a:lnSpc>
              <a:spcBef>
                <a:spcPts val="1200"/>
              </a:spcBef>
              <a:spcAft>
                <a:spcPts val="1200"/>
              </a:spcAft>
              <a:buSzPts val="1400"/>
              <a:buNone/>
            </a:pPr>
            <a:r>
              <a:rPr b="1" lang="en" sz="2000">
                <a:solidFill>
                  <a:srgbClr val="EC008C"/>
                </a:solidFill>
              </a:rPr>
              <a:t>¡Gracias por publicar sus eventos!</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ph idx="1" type="body"/>
          </p:nvPr>
        </p:nvSpPr>
        <p:spPr>
          <a:xfrm>
            <a:off x="311700" y="301825"/>
            <a:ext cx="8520600" cy="4590300"/>
          </a:xfrm>
          <a:prstGeom prst="rect">
            <a:avLst/>
          </a:prstGeom>
          <a:noFill/>
          <a:ln>
            <a:noFill/>
          </a:ln>
        </p:spPr>
        <p:txBody>
          <a:bodyPr anchorCtr="0" anchor="t" bIns="91425" lIns="91425" spcFirstLastPara="1" rIns="91425" wrap="square" tIns="91425">
            <a:noAutofit/>
          </a:bodyPr>
          <a:lstStyle/>
          <a:p>
            <a:pPr indent="0" lvl="0" marL="0" rtl="0" algn="l">
              <a:lnSpc>
                <a:spcPct val="114999"/>
              </a:lnSpc>
              <a:spcBef>
                <a:spcPts val="0"/>
              </a:spcBef>
              <a:spcAft>
                <a:spcPts val="0"/>
              </a:spcAft>
              <a:buSzPts val="1800"/>
              <a:buNone/>
            </a:pPr>
            <a:r>
              <a:rPr lang="en"/>
              <a:t>Después de enviar cada evento: </a:t>
            </a:r>
            <a:endParaRPr/>
          </a:p>
          <a:p>
            <a:pPr indent="-285750" lvl="1" marL="857250" rtl="0" algn="l">
              <a:lnSpc>
                <a:spcPct val="115000"/>
              </a:lnSpc>
              <a:spcBef>
                <a:spcPts val="1200"/>
              </a:spcBef>
              <a:spcAft>
                <a:spcPts val="0"/>
              </a:spcAft>
              <a:buSzPts val="1800"/>
              <a:buChar char="○"/>
            </a:pPr>
            <a:r>
              <a:rPr lang="en" sz="1800"/>
              <a:t>El evento puede tardar hasta 5 días laborables en aprobarse y aparecer en el calendario de Visit Austin. </a:t>
            </a:r>
            <a:endParaRPr sz="1800"/>
          </a:p>
          <a:p>
            <a:pPr indent="-342900" lvl="1" marL="914400" rtl="0" algn="l">
              <a:lnSpc>
                <a:spcPct val="115000"/>
              </a:lnSpc>
              <a:spcBef>
                <a:spcPts val="1000"/>
              </a:spcBef>
              <a:spcAft>
                <a:spcPts val="0"/>
              </a:spcAft>
              <a:buSzPts val="1800"/>
              <a:buChar char="○"/>
            </a:pPr>
            <a:r>
              <a:rPr lang="en" sz="1800"/>
              <a:t>Si tiene alguna pregunta sobre su solicitud, póngase en </a:t>
            </a:r>
            <a:r>
              <a:rPr lang="en" sz="1800" u="sng">
                <a:solidFill>
                  <a:schemeClr val="hlink"/>
                </a:solidFill>
                <a:hlinkClick r:id="rId3"/>
              </a:rPr>
              <a:t>contacto directamente con Visit Austin</a:t>
            </a:r>
            <a:r>
              <a:rPr lang="en" sz="1800"/>
              <a:t> (</a:t>
            </a:r>
            <a:r>
              <a:rPr lang="en" sz="1800" u="sng">
                <a:solidFill>
                  <a:schemeClr val="hlink"/>
                </a:solidFill>
                <a:hlinkClick r:id="rId4"/>
              </a:rPr>
              <a:t>website@austintexas.org</a:t>
            </a:r>
            <a:r>
              <a:rPr lang="en" sz="1800"/>
              <a:t>)</a:t>
            </a:r>
            <a:endParaRPr sz="1800"/>
          </a:p>
          <a:p>
            <a:pPr indent="-342900" lvl="1" marL="914400" rtl="0" algn="l">
              <a:lnSpc>
                <a:spcPct val="115000"/>
              </a:lnSpc>
              <a:spcBef>
                <a:spcPts val="1000"/>
              </a:spcBef>
              <a:spcAft>
                <a:spcPts val="0"/>
              </a:spcAft>
              <a:buSzPts val="1800"/>
              <a:buChar char="○"/>
            </a:pPr>
            <a:r>
              <a:rPr lang="en" sz="1800"/>
              <a:t>¿Quiere enviar más eventos? Utilice el mismo enlace: </a:t>
            </a:r>
            <a:r>
              <a:rPr lang="en" sz="1800">
                <a:solidFill>
                  <a:srgbClr val="595959"/>
                </a:solidFill>
              </a:rPr>
              <a:t> </a:t>
            </a:r>
            <a:r>
              <a:rPr lang="en" sz="1800" u="sng">
                <a:solidFill>
                  <a:schemeClr val="hlink"/>
                </a:solidFill>
                <a:hlinkClick r:id="rId5"/>
              </a:rPr>
              <a:t>https://www.austintexas.org/things-to-do/arts/submit-event/</a:t>
            </a:r>
            <a:r>
              <a:rPr lang="en" sz="1800"/>
              <a:t> </a:t>
            </a:r>
            <a:endParaRPr sz="1800"/>
          </a:p>
          <a:p>
            <a:pPr indent="-342900" lvl="1" marL="914400" rtl="0" algn="l">
              <a:lnSpc>
                <a:spcPct val="115000"/>
              </a:lnSpc>
              <a:spcBef>
                <a:spcPts val="1000"/>
              </a:spcBef>
              <a:spcAft>
                <a:spcPts val="0"/>
              </a:spcAft>
              <a:buSzPts val="1800"/>
              <a:buChar char="○"/>
            </a:pPr>
            <a:r>
              <a:rPr lang="en" sz="1800"/>
              <a:t>Si tiene algún comentario sobre su experiencia con la plataforma Visit Austin, póngase en contacto con  </a:t>
            </a:r>
            <a:r>
              <a:rPr lang="en" sz="1800" u="sng">
                <a:solidFill>
                  <a:schemeClr val="hlink"/>
                </a:solidFill>
                <a:hlinkClick r:id="rId6"/>
              </a:rPr>
              <a:t>Peggy.Ellithorpe@AustinTexas.gov</a:t>
            </a:r>
            <a:endParaRPr sz="1800">
              <a:solidFill>
                <a:schemeClr val="hlink"/>
              </a:solidFill>
            </a:endParaRPr>
          </a:p>
          <a:p>
            <a:pPr indent="-342900" lvl="1" marL="914400" rtl="0" algn="l">
              <a:lnSpc>
                <a:spcPct val="115000"/>
              </a:lnSpc>
              <a:spcBef>
                <a:spcPts val="1000"/>
              </a:spcBef>
              <a:spcAft>
                <a:spcPts val="0"/>
              </a:spcAft>
              <a:buSzPts val="1800"/>
              <a:buChar char="○"/>
            </a:pPr>
            <a:r>
              <a:rPr lang="en" sz="1800"/>
              <a:t>También puede comunicarse con el personal del DDE que corresponda si tiene alguna pregunta. En la lista de personal de la página siguiente encontrará los datos de contacto.</a:t>
            </a:r>
            <a:endParaRPr sz="1800"/>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idx="1" type="body"/>
          </p:nvPr>
        </p:nvSpPr>
        <p:spPr>
          <a:xfrm>
            <a:off x="195600" y="301825"/>
            <a:ext cx="4982700" cy="471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sz="1600">
                <a:solidFill>
                  <a:srgbClr val="0563C1"/>
                </a:solidFill>
                <a:latin typeface="Calibri"/>
                <a:ea typeface="Calibri"/>
                <a:cs typeface="Calibri"/>
                <a:sym typeface="Calibri"/>
              </a:rPr>
              <a:t>División de Artes Culturales </a:t>
            </a:r>
            <a:endParaRPr/>
          </a:p>
          <a:p>
            <a:pPr indent="0" lvl="0" marL="457200" rtl="0" algn="l">
              <a:lnSpc>
                <a:spcPct val="100000"/>
              </a:lnSpc>
              <a:spcBef>
                <a:spcPts val="0"/>
              </a:spcBef>
              <a:spcAft>
                <a:spcPts val="0"/>
              </a:spcAft>
              <a:buClr>
                <a:schemeClr val="dk1"/>
              </a:buClr>
              <a:buSzPts val="1100"/>
              <a:buNone/>
            </a:pPr>
            <a:r>
              <a:rPr b="1" lang="en" sz="1300">
                <a:solidFill>
                  <a:schemeClr val="dk1"/>
                </a:solidFill>
                <a:latin typeface="Calibri"/>
                <a:ea typeface="Calibri"/>
                <a:cs typeface="Calibri"/>
                <a:sym typeface="Calibri"/>
              </a:rPr>
              <a:t>Peggy Ellithorpe </a:t>
            </a:r>
            <a:endParaRPr b="1" sz="1300">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1800"/>
              <a:buNone/>
            </a:pPr>
            <a:r>
              <a:rPr lang="en" sz="1300">
                <a:solidFill>
                  <a:schemeClr val="dk1"/>
                </a:solidFill>
                <a:latin typeface="Calibri"/>
                <a:ea typeface="Calibri"/>
                <a:cs typeface="Calibri"/>
                <a:sym typeface="Calibri"/>
              </a:rPr>
              <a:t>Especialista en Financiación Cultural (Subvenciones Elevate +  Thrive)</a:t>
            </a:r>
            <a:endParaRPr sz="1300">
              <a:solidFill>
                <a:schemeClr val="dk1"/>
              </a:solidFill>
              <a:latin typeface="Calibri"/>
              <a:ea typeface="Calibri"/>
              <a:cs typeface="Calibri"/>
              <a:sym typeface="Calibri"/>
            </a:endParaRPr>
          </a:p>
          <a:p>
            <a:pPr indent="0" lvl="0" marL="457200" rtl="0" algn="l">
              <a:lnSpc>
                <a:spcPct val="100000"/>
              </a:lnSpc>
              <a:spcBef>
                <a:spcPts val="0"/>
              </a:spcBef>
              <a:spcAft>
                <a:spcPts val="0"/>
              </a:spcAft>
              <a:buClr>
                <a:schemeClr val="dk1"/>
              </a:buClr>
              <a:buSzPts val="1100"/>
              <a:buNone/>
            </a:pPr>
            <a:r>
              <a:rPr lang="en" sz="1300" u="sng">
                <a:solidFill>
                  <a:srgbClr val="1155CC"/>
                </a:solidFill>
                <a:latin typeface="Calibri"/>
                <a:ea typeface="Calibri"/>
                <a:cs typeface="Calibri"/>
                <a:sym typeface="Calibri"/>
                <a:hlinkClick r:id="rId3">
                  <a:extLst>
                    <a:ext uri="{A12FA001-AC4F-418D-AE19-62706E023703}">
                      <ahyp:hlinkClr val="tx"/>
                    </a:ext>
                  </a:extLst>
                </a:hlinkClick>
              </a:rPr>
              <a:t>Peggy.Ellithorpe@AustinTexas.gov</a:t>
            </a:r>
            <a:r>
              <a:rPr lang="en" sz="1300">
                <a:solidFill>
                  <a:srgbClr val="0563C1"/>
                </a:solidFill>
                <a:latin typeface="Calibri"/>
                <a:ea typeface="Calibri"/>
                <a:cs typeface="Calibri"/>
                <a:sym typeface="Calibri"/>
              </a:rPr>
              <a:t> </a:t>
            </a:r>
            <a:endParaRPr b="1" sz="1300">
              <a:solidFill>
                <a:schemeClr val="dk1"/>
              </a:solidFill>
              <a:latin typeface="Calibri"/>
              <a:ea typeface="Calibri"/>
              <a:cs typeface="Calibri"/>
              <a:sym typeface="Calibri"/>
            </a:endParaRPr>
          </a:p>
          <a:p>
            <a:pPr indent="0" lvl="0" marL="457200" marR="13334" rtl="0" algn="l">
              <a:lnSpc>
                <a:spcPct val="100000"/>
              </a:lnSpc>
              <a:spcBef>
                <a:spcPts val="1000"/>
              </a:spcBef>
              <a:spcAft>
                <a:spcPts val="0"/>
              </a:spcAft>
              <a:buClr>
                <a:schemeClr val="dk1"/>
              </a:buClr>
              <a:buSzPts val="1100"/>
              <a:buFont typeface="Arial"/>
              <a:buNone/>
            </a:pPr>
            <a:r>
              <a:rPr b="1" lang="en" sz="1300">
                <a:solidFill>
                  <a:schemeClr val="dk1"/>
                </a:solidFill>
                <a:latin typeface="Calibri"/>
                <a:ea typeface="Calibri"/>
                <a:cs typeface="Calibri"/>
                <a:sym typeface="Calibri"/>
              </a:rPr>
              <a:t>Anne-Marie McKaskle-Davis</a:t>
            </a:r>
            <a:endParaRPr b="1" sz="1300">
              <a:solidFill>
                <a:schemeClr val="dk1"/>
              </a:solidFill>
              <a:latin typeface="Calibri"/>
              <a:ea typeface="Calibri"/>
              <a:cs typeface="Calibri"/>
              <a:sym typeface="Calibri"/>
            </a:endParaRPr>
          </a:p>
          <a:p>
            <a:pPr indent="0" lvl="0" marL="457200" marR="13334" rtl="0" algn="l">
              <a:lnSpc>
                <a:spcPct val="100000"/>
              </a:lnSpc>
              <a:spcBef>
                <a:spcPts val="0"/>
              </a:spcBef>
              <a:spcAft>
                <a:spcPts val="0"/>
              </a:spcAft>
              <a:buSzPts val="1800"/>
              <a:buNone/>
            </a:pPr>
            <a:r>
              <a:rPr lang="en" sz="1300">
                <a:solidFill>
                  <a:schemeClr val="dk1"/>
                </a:solidFill>
                <a:latin typeface="Calibri"/>
                <a:ea typeface="Calibri"/>
                <a:cs typeface="Calibri"/>
                <a:sym typeface="Calibri"/>
              </a:rPr>
              <a:t>Especialista Sénior en Financiación Cultural (Subvenciones Nexus + Elevate)</a:t>
            </a:r>
            <a:endParaRPr sz="1300">
              <a:solidFill>
                <a:schemeClr val="dk1"/>
              </a:solidFill>
              <a:latin typeface="Calibri"/>
              <a:ea typeface="Calibri"/>
              <a:cs typeface="Calibri"/>
              <a:sym typeface="Calibri"/>
            </a:endParaRPr>
          </a:p>
          <a:p>
            <a:pPr indent="0" lvl="0" marL="457200" marR="13334" rtl="0" algn="l">
              <a:lnSpc>
                <a:spcPct val="100000"/>
              </a:lnSpc>
              <a:spcBef>
                <a:spcPts val="0"/>
              </a:spcBef>
              <a:spcAft>
                <a:spcPts val="0"/>
              </a:spcAft>
              <a:buClr>
                <a:schemeClr val="dk1"/>
              </a:buClr>
              <a:buSzPts val="1100"/>
              <a:buNone/>
            </a:pPr>
            <a:r>
              <a:rPr lang="en" sz="1300" u="sng">
                <a:solidFill>
                  <a:srgbClr val="1155CC"/>
                </a:solidFill>
                <a:latin typeface="Calibri"/>
                <a:ea typeface="Calibri"/>
                <a:cs typeface="Calibri"/>
                <a:sym typeface="Calibri"/>
                <a:hlinkClick r:id="rId4">
                  <a:extLst>
                    <a:ext uri="{A12FA001-AC4F-418D-AE19-62706E023703}">
                      <ahyp:hlinkClr val="tx"/>
                    </a:ext>
                  </a:extLst>
                </a:hlinkClick>
              </a:rPr>
              <a:t> Annemarie.McKaskle@AustinTexas.Gov </a:t>
            </a:r>
            <a:endParaRPr sz="1300">
              <a:solidFill>
                <a:schemeClr val="dk1"/>
              </a:solidFill>
              <a:latin typeface="Calibri"/>
              <a:ea typeface="Calibri"/>
              <a:cs typeface="Calibri"/>
              <a:sym typeface="Calibri"/>
            </a:endParaRPr>
          </a:p>
          <a:p>
            <a:pPr indent="0" lvl="0" marL="457200" rtl="0" algn="l">
              <a:lnSpc>
                <a:spcPct val="100000"/>
              </a:lnSpc>
              <a:spcBef>
                <a:spcPts val="1000"/>
              </a:spcBef>
              <a:spcAft>
                <a:spcPts val="0"/>
              </a:spcAft>
              <a:buClr>
                <a:schemeClr val="dk1"/>
              </a:buClr>
              <a:buSzPts val="1100"/>
              <a:buNone/>
            </a:pPr>
            <a:r>
              <a:rPr b="1" lang="en" sz="1300">
                <a:solidFill>
                  <a:schemeClr val="dk1"/>
                </a:solidFill>
                <a:latin typeface="Calibri"/>
                <a:ea typeface="Calibri"/>
                <a:cs typeface="Calibri"/>
                <a:sym typeface="Calibri"/>
              </a:rPr>
              <a:t>Jesús Pantel </a:t>
            </a:r>
            <a:endParaRPr b="1" sz="1300">
              <a:solidFill>
                <a:schemeClr val="dk1"/>
              </a:solidFill>
              <a:latin typeface="Calibri"/>
              <a:ea typeface="Calibri"/>
              <a:cs typeface="Calibri"/>
              <a:sym typeface="Calibri"/>
            </a:endParaRPr>
          </a:p>
          <a:p>
            <a:pPr indent="0" lvl="0" marL="457200" marR="704215" rtl="0" algn="l">
              <a:lnSpc>
                <a:spcPct val="100000"/>
              </a:lnSpc>
              <a:spcBef>
                <a:spcPts val="0"/>
              </a:spcBef>
              <a:spcAft>
                <a:spcPts val="0"/>
              </a:spcAft>
              <a:buSzPts val="1800"/>
              <a:buNone/>
            </a:pPr>
            <a:r>
              <a:rPr lang="en" sz="1300">
                <a:solidFill>
                  <a:schemeClr val="dk1"/>
                </a:solidFill>
                <a:latin typeface="Calibri"/>
                <a:ea typeface="Calibri"/>
                <a:cs typeface="Calibri"/>
                <a:sym typeface="Calibri"/>
              </a:rPr>
              <a:t>Supervisor de Financiación Cultural (Subvención Elevate)</a:t>
            </a:r>
            <a:endParaRPr sz="1300">
              <a:solidFill>
                <a:schemeClr val="dk1"/>
              </a:solidFill>
              <a:latin typeface="Calibri"/>
              <a:ea typeface="Calibri"/>
              <a:cs typeface="Calibri"/>
              <a:sym typeface="Calibri"/>
            </a:endParaRPr>
          </a:p>
          <a:p>
            <a:pPr indent="0" lvl="0" marL="457200" marR="508000" rtl="0" algn="l">
              <a:lnSpc>
                <a:spcPct val="100000"/>
              </a:lnSpc>
              <a:spcBef>
                <a:spcPts val="0"/>
              </a:spcBef>
              <a:spcAft>
                <a:spcPts val="0"/>
              </a:spcAft>
              <a:buClr>
                <a:schemeClr val="dk1"/>
              </a:buClr>
              <a:buSzPts val="1100"/>
              <a:buNone/>
            </a:pPr>
            <a:r>
              <a:rPr lang="en" sz="1300" u="sng">
                <a:solidFill>
                  <a:srgbClr val="1155CC"/>
                </a:solidFill>
                <a:latin typeface="Calibri"/>
                <a:ea typeface="Calibri"/>
                <a:cs typeface="Calibri"/>
                <a:sym typeface="Calibri"/>
                <a:hlinkClick r:id="rId5">
                  <a:extLst>
                    <a:ext uri="{A12FA001-AC4F-418D-AE19-62706E023703}">
                      <ahyp:hlinkClr val="tx"/>
                    </a:ext>
                  </a:extLst>
                </a:hlinkClick>
              </a:rPr>
              <a:t>Jesus.Pantel@AustinTexas.Gov </a:t>
            </a:r>
            <a:endParaRPr sz="1300">
              <a:solidFill>
                <a:srgbClr val="0563C1"/>
              </a:solidFill>
              <a:latin typeface="Calibri"/>
              <a:ea typeface="Calibri"/>
              <a:cs typeface="Calibri"/>
              <a:sym typeface="Calibri"/>
            </a:endParaRPr>
          </a:p>
          <a:p>
            <a:pPr indent="0" lvl="0" marL="457200" rtl="0" algn="l">
              <a:lnSpc>
                <a:spcPct val="100000"/>
              </a:lnSpc>
              <a:spcBef>
                <a:spcPts val="1000"/>
              </a:spcBef>
              <a:spcAft>
                <a:spcPts val="0"/>
              </a:spcAft>
              <a:buClr>
                <a:schemeClr val="dk1"/>
              </a:buClr>
              <a:buSzPts val="1100"/>
              <a:buFont typeface="Arial"/>
              <a:buNone/>
            </a:pPr>
            <a:r>
              <a:rPr b="1" lang="en" sz="1300">
                <a:solidFill>
                  <a:schemeClr val="dk1"/>
                </a:solidFill>
                <a:latin typeface="Calibri"/>
                <a:ea typeface="Calibri"/>
                <a:cs typeface="Calibri"/>
                <a:sym typeface="Calibri"/>
              </a:rPr>
              <a:t>Jesus Varela</a:t>
            </a:r>
            <a:endParaRPr b="1" sz="1300">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1800"/>
              <a:buNone/>
            </a:pPr>
            <a:r>
              <a:rPr lang="en" sz="1300">
                <a:solidFill>
                  <a:schemeClr val="dk1"/>
                </a:solidFill>
                <a:latin typeface="Calibri"/>
                <a:ea typeface="Calibri"/>
                <a:cs typeface="Calibri"/>
                <a:sym typeface="Calibri"/>
              </a:rPr>
              <a:t>Especialista en Financiación Cultural (Subvenciones Thrive + Elevate)</a:t>
            </a:r>
            <a:endParaRPr sz="1300">
              <a:solidFill>
                <a:schemeClr val="dk1"/>
              </a:solidFill>
              <a:latin typeface="Calibri"/>
              <a:ea typeface="Calibri"/>
              <a:cs typeface="Calibri"/>
              <a:sym typeface="Calibri"/>
            </a:endParaRPr>
          </a:p>
          <a:p>
            <a:pPr indent="0" lvl="0" marL="457200" rtl="0" algn="l">
              <a:lnSpc>
                <a:spcPct val="100000"/>
              </a:lnSpc>
              <a:spcBef>
                <a:spcPts val="0"/>
              </a:spcBef>
              <a:spcAft>
                <a:spcPts val="0"/>
              </a:spcAft>
              <a:buClr>
                <a:schemeClr val="dk1"/>
              </a:buClr>
              <a:buSzPts val="1100"/>
              <a:buFont typeface="Arial"/>
              <a:buNone/>
            </a:pPr>
            <a:r>
              <a:rPr lang="en" sz="1300" u="sng">
                <a:solidFill>
                  <a:srgbClr val="1155CC"/>
                </a:solidFill>
                <a:latin typeface="Calibri"/>
                <a:ea typeface="Calibri"/>
                <a:cs typeface="Calibri"/>
                <a:sym typeface="Calibri"/>
                <a:hlinkClick r:id="rId6">
                  <a:extLst>
                    <a:ext uri="{A12FA001-AC4F-418D-AE19-62706E023703}">
                      <ahyp:hlinkClr val="tx"/>
                    </a:ext>
                  </a:extLst>
                </a:hlinkClick>
              </a:rPr>
              <a:t>Jesus.Varela@AustinTexas.gov</a:t>
            </a:r>
            <a:endParaRPr b="1" sz="1300">
              <a:solidFill>
                <a:schemeClr val="dk1"/>
              </a:solidFill>
              <a:latin typeface="Calibri"/>
              <a:ea typeface="Calibri"/>
              <a:cs typeface="Calibri"/>
              <a:sym typeface="Calibri"/>
            </a:endParaRPr>
          </a:p>
          <a:p>
            <a:pPr indent="0" lvl="0" marL="457200" rtl="0" algn="l">
              <a:lnSpc>
                <a:spcPct val="100000"/>
              </a:lnSpc>
              <a:spcBef>
                <a:spcPts val="1000"/>
              </a:spcBef>
              <a:spcAft>
                <a:spcPts val="0"/>
              </a:spcAft>
              <a:buClr>
                <a:schemeClr val="dk1"/>
              </a:buClr>
              <a:buSzPts val="1100"/>
              <a:buFont typeface="Arial"/>
              <a:buNone/>
            </a:pPr>
            <a:r>
              <a:rPr b="1" lang="en" sz="1300">
                <a:solidFill>
                  <a:schemeClr val="dk1"/>
                </a:solidFill>
                <a:latin typeface="Calibri"/>
                <a:ea typeface="Calibri"/>
                <a:cs typeface="Calibri"/>
                <a:sym typeface="Calibri"/>
              </a:rPr>
              <a:t>Maya Williams-Britton</a:t>
            </a:r>
            <a:endParaRPr b="1" sz="1300">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1800"/>
              <a:buNone/>
            </a:pPr>
            <a:r>
              <a:rPr lang="en" sz="1300">
                <a:solidFill>
                  <a:schemeClr val="dk1"/>
                </a:solidFill>
                <a:latin typeface="Calibri"/>
                <a:ea typeface="Calibri"/>
                <a:cs typeface="Calibri"/>
                <a:sym typeface="Calibri"/>
              </a:rPr>
              <a:t>Especialista en Financiación Cultural (Subvenciones Nexus + Elevate)</a:t>
            </a:r>
            <a:endParaRPr sz="1300">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1800"/>
              <a:buNone/>
            </a:pPr>
            <a:r>
              <a:rPr lang="en" sz="1300" u="sng">
                <a:solidFill>
                  <a:srgbClr val="1155CC"/>
                </a:solidFill>
                <a:latin typeface="Calibri"/>
                <a:ea typeface="Calibri"/>
                <a:cs typeface="Calibri"/>
                <a:sym typeface="Calibri"/>
                <a:hlinkClick r:id="rId7">
                  <a:extLst>
                    <a:ext uri="{A12FA001-AC4F-418D-AE19-62706E023703}">
                      <ahyp:hlinkClr val="tx"/>
                    </a:ext>
                  </a:extLst>
                </a:hlinkClick>
              </a:rPr>
              <a:t>Maya.Williams-Britton@AustinTexas.Go</a:t>
            </a:r>
            <a:r>
              <a:rPr lang="en" sz="1300">
                <a:solidFill>
                  <a:srgbClr val="0563C1"/>
                </a:solidFill>
                <a:latin typeface="Calibri"/>
                <a:ea typeface="Calibri"/>
                <a:cs typeface="Calibri"/>
                <a:sym typeface="Calibri"/>
              </a:rPr>
              <a:t>v</a:t>
            </a:r>
            <a:endParaRPr sz="1300"/>
          </a:p>
        </p:txBody>
      </p:sp>
      <p:sp>
        <p:nvSpPr>
          <p:cNvPr id="76" name="Google Shape;76;p5"/>
          <p:cNvSpPr txBox="1"/>
          <p:nvPr>
            <p:ph idx="1" type="body"/>
          </p:nvPr>
        </p:nvSpPr>
        <p:spPr>
          <a:xfrm>
            <a:off x="5178300" y="301825"/>
            <a:ext cx="3706200" cy="4267200"/>
          </a:xfrm>
          <a:prstGeom prst="rect">
            <a:avLst/>
          </a:prstGeom>
          <a:noFill/>
          <a:ln>
            <a:noFill/>
          </a:ln>
        </p:spPr>
        <p:txBody>
          <a:bodyPr anchorCtr="0" anchor="t" bIns="91425" lIns="91425" spcFirstLastPara="1" rIns="91425" wrap="square" tIns="91425">
            <a:noAutofit/>
          </a:bodyPr>
          <a:lstStyle/>
          <a:p>
            <a:pPr indent="0" lvl="0" marL="0" marR="476885" rtl="0" algn="l">
              <a:lnSpc>
                <a:spcPct val="100000"/>
              </a:lnSpc>
              <a:spcBef>
                <a:spcPts val="0"/>
              </a:spcBef>
              <a:spcAft>
                <a:spcPts val="0"/>
              </a:spcAft>
              <a:buSzPts val="1800"/>
              <a:buNone/>
            </a:pPr>
            <a:r>
              <a:rPr b="1" lang="en" sz="1600">
                <a:solidFill>
                  <a:srgbClr val="0563C1"/>
                </a:solidFill>
                <a:latin typeface="Calibri"/>
                <a:ea typeface="Calibri"/>
                <a:cs typeface="Calibri"/>
                <a:sym typeface="Calibri"/>
              </a:rPr>
              <a:t>División de Turismo Patrimonial  </a:t>
            </a:r>
            <a:endParaRPr b="1" sz="1600">
              <a:solidFill>
                <a:srgbClr val="0563C1"/>
              </a:solidFill>
              <a:latin typeface="Calibri"/>
              <a:ea typeface="Calibri"/>
              <a:cs typeface="Calibri"/>
              <a:sym typeface="Calibri"/>
            </a:endParaRPr>
          </a:p>
          <a:p>
            <a:pPr indent="0" lvl="0" marL="0" rtl="0" algn="l">
              <a:lnSpc>
                <a:spcPct val="100000"/>
              </a:lnSpc>
              <a:spcBef>
                <a:spcPts val="0"/>
              </a:spcBef>
              <a:spcAft>
                <a:spcPts val="0"/>
              </a:spcAft>
              <a:buSzPts val="1800"/>
              <a:buNone/>
            </a:pPr>
            <a:r>
              <a:rPr b="1" lang="en" sz="1400">
                <a:solidFill>
                  <a:schemeClr val="dk1"/>
                </a:solidFill>
                <a:latin typeface="Calibri"/>
                <a:ea typeface="Calibri"/>
                <a:cs typeface="Calibri"/>
                <a:sym typeface="Calibri"/>
              </a:rPr>
              <a:t>Melissa Alvarado</a:t>
            </a:r>
            <a:endParaRPr b="1"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 sz="1400">
                <a:solidFill>
                  <a:schemeClr val="dk1"/>
                </a:solidFill>
                <a:latin typeface="Calibri"/>
                <a:ea typeface="Calibri"/>
                <a:cs typeface="Calibri"/>
                <a:sym typeface="Calibri"/>
              </a:rPr>
              <a:t>Directora de División (Subvención para la Preservación del Patrimonio)</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rPr b="1" lang="en" sz="1400" u="sng">
                <a:solidFill>
                  <a:srgbClr val="1155CC"/>
                </a:solidFill>
                <a:latin typeface="Calibri"/>
                <a:ea typeface="Calibri"/>
                <a:cs typeface="Calibri"/>
                <a:sym typeface="Calibri"/>
                <a:hlinkClick r:id="rId8">
                  <a:extLst>
                    <a:ext uri="{A12FA001-AC4F-418D-AE19-62706E023703}">
                      <ahyp:hlinkClr val="tx"/>
                    </a:ext>
                  </a:extLst>
                </a:hlinkClick>
              </a:rPr>
              <a:t>Melissa.Alvarado@AustinTexas.Gov</a:t>
            </a:r>
            <a:endParaRPr b="1"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b="1"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rPr b="1" lang="en" sz="1600">
                <a:solidFill>
                  <a:srgbClr val="0563C1"/>
                </a:solidFill>
                <a:latin typeface="Calibri"/>
                <a:ea typeface="Calibri"/>
                <a:cs typeface="Calibri"/>
                <a:sym typeface="Calibri"/>
              </a:rPr>
              <a:t>División de Música y Entretenimiento</a:t>
            </a:r>
            <a:r>
              <a:rPr lang="en" sz="1600">
                <a:solidFill>
                  <a:srgbClr val="0563C1"/>
                </a:solidFill>
              </a:rPr>
              <a:t> </a:t>
            </a:r>
            <a:endParaRPr/>
          </a:p>
          <a:p>
            <a:pPr indent="0" lvl="0" marL="0" rtl="0" algn="l">
              <a:lnSpc>
                <a:spcPct val="100000"/>
              </a:lnSpc>
              <a:spcBef>
                <a:spcPts val="0"/>
              </a:spcBef>
              <a:spcAft>
                <a:spcPts val="0"/>
              </a:spcAft>
              <a:buSzPts val="1800"/>
              <a:buNone/>
            </a:pPr>
            <a:r>
              <a:t/>
            </a:r>
            <a:endParaRPr b="1"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rPr b="1" lang="en" sz="1400">
                <a:solidFill>
                  <a:schemeClr val="dk1"/>
                </a:solidFill>
                <a:latin typeface="Calibri"/>
                <a:ea typeface="Calibri"/>
                <a:cs typeface="Calibri"/>
                <a:sym typeface="Calibri"/>
              </a:rPr>
              <a:t>Greg Gonzalez</a:t>
            </a:r>
            <a:endParaRPr b="1"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 sz="1400">
                <a:solidFill>
                  <a:schemeClr val="dk1"/>
                </a:solidFill>
                <a:latin typeface="Calibri"/>
                <a:ea typeface="Calibri"/>
                <a:cs typeface="Calibri"/>
                <a:sym typeface="Calibri"/>
              </a:rPr>
              <a:t>Gerente de programas I (Subvención del Fondo de Música en vivo) </a:t>
            </a:r>
            <a:endParaRPr>
              <a:solidFill>
                <a:schemeClr val="dk1"/>
              </a:solidFill>
            </a:endParaRPr>
          </a:p>
          <a:p>
            <a:pPr indent="0" lvl="0" marL="0" rtl="0" algn="l">
              <a:lnSpc>
                <a:spcPct val="100000"/>
              </a:lnSpc>
              <a:spcBef>
                <a:spcPts val="0"/>
              </a:spcBef>
              <a:spcAft>
                <a:spcPts val="0"/>
              </a:spcAft>
              <a:buSzPts val="1800"/>
              <a:buNone/>
            </a:pPr>
            <a:r>
              <a:rPr lang="en" sz="1400">
                <a:solidFill>
                  <a:schemeClr val="dk1"/>
                </a:solidFill>
                <a:latin typeface="Calibri"/>
                <a:ea typeface="Calibri"/>
                <a:cs typeface="Calibri"/>
                <a:sym typeface="Calibri"/>
              </a:rPr>
              <a:t>Greg.Gonzalez@AustinTexas.Gov</a:t>
            </a:r>
            <a:endParaRPr sz="1400">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800"/>
              <a:buNone/>
            </a:pPr>
            <a:r>
              <a:rPr b="1" lang="en" sz="1400">
                <a:solidFill>
                  <a:schemeClr val="dk1"/>
                </a:solidFill>
                <a:latin typeface="Calibri"/>
                <a:ea typeface="Calibri"/>
                <a:cs typeface="Calibri"/>
                <a:sym typeface="Calibri"/>
              </a:rPr>
              <a:t>Kimberly McCarson </a:t>
            </a:r>
            <a:endParaRPr b="1"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 sz="1400">
                <a:solidFill>
                  <a:schemeClr val="dk1"/>
                </a:solidFill>
                <a:latin typeface="Calibri"/>
                <a:ea typeface="Calibri"/>
                <a:cs typeface="Calibri"/>
                <a:sym typeface="Calibri"/>
              </a:rPr>
              <a:t>Gerente de programas II (Subvención del Fondo de Música en vivo)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 sz="1400" u="sng">
                <a:solidFill>
                  <a:srgbClr val="1155CC"/>
                </a:solidFill>
                <a:latin typeface="Calibri"/>
                <a:ea typeface="Calibri"/>
                <a:cs typeface="Calibri"/>
                <a:sym typeface="Calibri"/>
                <a:hlinkClick r:id="rId9">
                  <a:extLst>
                    <a:ext uri="{A12FA001-AC4F-418D-AE19-62706E023703}">
                      <ahyp:hlinkClr val="tx"/>
                    </a:ext>
                  </a:extLst>
                </a:hlinkClick>
              </a:rPr>
              <a:t>Kimberly.McCarson@AustinTexas.Gov</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6"/>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54394"/>
              <a:buNone/>
            </a:pPr>
            <a:r>
              <a:rPr b="1" lang="en" sz="1800"/>
              <a:t>Asegúrese de que está en la página correcta. </a:t>
            </a:r>
            <a:endParaRPr b="1" sz="1820"/>
          </a:p>
        </p:txBody>
      </p:sp>
      <p:sp>
        <p:nvSpPr>
          <p:cNvPr id="82" name="Google Shape;82;p6"/>
          <p:cNvSpPr txBox="1"/>
          <p:nvPr>
            <p:ph idx="1" type="body"/>
          </p:nvPr>
        </p:nvSpPr>
        <p:spPr>
          <a:xfrm>
            <a:off x="6397450" y="152500"/>
            <a:ext cx="2434800" cy="47472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4999"/>
              </a:lnSpc>
              <a:spcBef>
                <a:spcPts val="0"/>
              </a:spcBef>
              <a:spcAft>
                <a:spcPts val="0"/>
              </a:spcAft>
              <a:buSzPct val="117647"/>
              <a:buNone/>
            </a:pPr>
            <a:r>
              <a:rPr lang="en"/>
              <a:t>Utilice </a:t>
            </a:r>
            <a:r>
              <a:rPr b="1" lang="en"/>
              <a:t>nuestro enlace</a:t>
            </a:r>
            <a:r>
              <a:rPr lang="en"/>
              <a:t> para enviar eventos. Los subvencionados del Departamento de Desarrollo Económico disponen de una página de eventos especiales priorizada en Visit Austin. </a:t>
            </a:r>
            <a:endParaRPr/>
          </a:p>
          <a:p>
            <a:pPr indent="0" lvl="0" marL="0" rtl="0" algn="l">
              <a:lnSpc>
                <a:spcPct val="114999"/>
              </a:lnSpc>
              <a:spcBef>
                <a:spcPts val="0"/>
              </a:spcBef>
              <a:spcAft>
                <a:spcPts val="0"/>
              </a:spcAft>
              <a:buSzPct val="117647"/>
              <a:buNone/>
            </a:pPr>
            <a:r>
              <a:t/>
            </a:r>
            <a:endParaRPr/>
          </a:p>
          <a:p>
            <a:pPr indent="0" lvl="0" marL="0" rtl="0" algn="l">
              <a:lnSpc>
                <a:spcPct val="114999"/>
              </a:lnSpc>
              <a:spcBef>
                <a:spcPts val="0"/>
              </a:spcBef>
              <a:spcAft>
                <a:spcPts val="0"/>
              </a:spcAft>
              <a:buSzPct val="117647"/>
              <a:buNone/>
            </a:pPr>
            <a:r>
              <a:rPr lang="en"/>
              <a:t>En la cabecera debería figurar el texto </a:t>
            </a:r>
            <a:r>
              <a:rPr b="1" lang="en"/>
              <a:t>“EVENTOS DE SUBVENCIONADOS DEL DEPARTAMENTO DE DESARROLLO ECONÓMICO”.</a:t>
            </a:r>
            <a:r>
              <a:rPr lang="en"/>
              <a:t>  </a:t>
            </a:r>
            <a:endParaRPr/>
          </a:p>
          <a:p>
            <a:pPr indent="0" lvl="0" marL="0" rtl="0" algn="l">
              <a:lnSpc>
                <a:spcPct val="114999"/>
              </a:lnSpc>
              <a:spcBef>
                <a:spcPts val="1200"/>
              </a:spcBef>
              <a:spcAft>
                <a:spcPts val="0"/>
              </a:spcAft>
              <a:buSzPct val="117647"/>
              <a:buNone/>
            </a:pPr>
            <a:r>
              <a:rPr lang="en"/>
              <a:t>Vaya directamente a nuestra </a:t>
            </a:r>
            <a:r>
              <a:rPr lang="en" u="sng">
                <a:solidFill>
                  <a:schemeClr val="hlink"/>
                </a:solidFill>
                <a:hlinkClick r:id="rId3"/>
              </a:rPr>
              <a:t>página de envío de eventos</a:t>
            </a:r>
            <a:r>
              <a:rPr lang="en"/>
              <a:t> en Visit Austin (</a:t>
            </a:r>
            <a:r>
              <a:rPr lang="en" u="sng">
                <a:solidFill>
                  <a:schemeClr val="accent5"/>
                </a:solidFill>
                <a:hlinkClick r:id="rId4">
                  <a:extLst>
                    <a:ext uri="{A12FA001-AC4F-418D-AE19-62706E023703}">
                      <ahyp:hlinkClr val="tx"/>
                    </a:ext>
                  </a:extLst>
                </a:hlinkClick>
              </a:rPr>
              <a:t>https://www.austintexas.org/things-to-do/arts/submit-event</a:t>
            </a:r>
            <a:r>
              <a:rPr lang="en"/>
              <a:t>)</a:t>
            </a:r>
            <a:endParaRPr/>
          </a:p>
          <a:p>
            <a:pPr indent="0" lvl="0" marL="0" rtl="0" algn="l">
              <a:lnSpc>
                <a:spcPct val="114999"/>
              </a:lnSpc>
              <a:spcBef>
                <a:spcPts val="1200"/>
              </a:spcBef>
              <a:spcAft>
                <a:spcPts val="1200"/>
              </a:spcAft>
              <a:buSzPct val="117647"/>
              <a:buNone/>
            </a:pPr>
            <a:r>
              <a:rPr lang="en"/>
              <a:t>DEBE publicar su evento utilizando el enlace anterior para que el EDD pueda rastrear las presentaciones con Visit Austin.</a:t>
            </a:r>
            <a:endParaRPr/>
          </a:p>
        </p:txBody>
      </p:sp>
      <p:pic>
        <p:nvPicPr>
          <p:cNvPr id="83" name="Google Shape;83;p6"/>
          <p:cNvPicPr preferRelativeResize="0"/>
          <p:nvPr/>
        </p:nvPicPr>
        <p:blipFill rotWithShape="1">
          <a:blip r:embed="rId5">
            <a:alphaModFix/>
          </a:blip>
          <a:srcRect b="0" l="0" r="0" t="0"/>
          <a:stretch/>
        </p:blipFill>
        <p:spPr>
          <a:xfrm>
            <a:off x="200025" y="633981"/>
            <a:ext cx="5995306" cy="34741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54394"/>
              <a:buNone/>
            </a:pPr>
            <a:r>
              <a:rPr b="1" lang="en" sz="1800"/>
              <a:t>Revise los pasos para enviar su evento. </a:t>
            </a:r>
            <a:endParaRPr b="1" sz="1820"/>
          </a:p>
        </p:txBody>
      </p:sp>
      <p:sp>
        <p:nvSpPr>
          <p:cNvPr id="89" name="Google Shape;89;p7"/>
          <p:cNvSpPr txBox="1"/>
          <p:nvPr>
            <p:ph idx="1" type="body"/>
          </p:nvPr>
        </p:nvSpPr>
        <p:spPr>
          <a:xfrm>
            <a:off x="6397450" y="1033350"/>
            <a:ext cx="2434800" cy="3866400"/>
          </a:xfrm>
          <a:prstGeom prst="rect">
            <a:avLst/>
          </a:prstGeom>
          <a:noFill/>
          <a:ln>
            <a:noFill/>
          </a:ln>
        </p:spPr>
        <p:txBody>
          <a:bodyPr anchorCtr="0" anchor="t" bIns="91425" lIns="91425" spcFirstLastPara="1" rIns="91425" wrap="square" tIns="91425">
            <a:normAutofit/>
          </a:bodyPr>
          <a:lstStyle/>
          <a:p>
            <a:pPr indent="-317500" lvl="0" marL="457200" rtl="0" algn="l">
              <a:lnSpc>
                <a:spcPct val="114999"/>
              </a:lnSpc>
              <a:spcBef>
                <a:spcPts val="0"/>
              </a:spcBef>
              <a:spcAft>
                <a:spcPts val="0"/>
              </a:spcAft>
              <a:buSzPts val="1400"/>
              <a:buNone/>
            </a:pPr>
            <a:r>
              <a:rPr lang="en"/>
              <a:t>Lea la información que aparece encima de la forma de envío.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Describe los tiempos para la aprobación de su publicación e información sobre lo que debe tener preparado para completar con éxito el envío de su evento.</a:t>
            </a:r>
            <a:endParaRPr/>
          </a:p>
          <a:p>
            <a:pPr indent="0" lvl="0" marL="0" rtl="0" algn="l">
              <a:lnSpc>
                <a:spcPct val="114999"/>
              </a:lnSpc>
              <a:spcBef>
                <a:spcPts val="0"/>
              </a:spcBef>
              <a:spcAft>
                <a:spcPts val="0"/>
              </a:spcAft>
              <a:buSzPts val="1400"/>
              <a:buNone/>
            </a:pPr>
            <a:r>
              <a:t/>
            </a:r>
            <a:endParaRPr/>
          </a:p>
        </p:txBody>
      </p:sp>
      <p:pic>
        <p:nvPicPr>
          <p:cNvPr id="90" name="Google Shape;90;p7"/>
          <p:cNvPicPr preferRelativeResize="0"/>
          <p:nvPr/>
        </p:nvPicPr>
        <p:blipFill rotWithShape="1">
          <a:blip r:embed="rId3">
            <a:alphaModFix/>
          </a:blip>
          <a:srcRect b="0" l="0" r="0" t="0"/>
          <a:stretch/>
        </p:blipFill>
        <p:spPr>
          <a:xfrm>
            <a:off x="308882" y="865302"/>
            <a:ext cx="5893253" cy="34128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79"/>
              <a:buNone/>
            </a:pPr>
            <a:r>
              <a:rPr b="1" lang="en" sz="1800"/>
              <a:t>Información de contacto (no publicada). </a:t>
            </a:r>
            <a:endParaRPr b="1" sz="1800"/>
          </a:p>
        </p:txBody>
      </p:sp>
      <p:sp>
        <p:nvSpPr>
          <p:cNvPr id="96" name="Google Shape;96;p8"/>
          <p:cNvSpPr txBox="1"/>
          <p:nvPr>
            <p:ph idx="1" type="body"/>
          </p:nvPr>
        </p:nvSpPr>
        <p:spPr>
          <a:xfrm>
            <a:off x="311700" y="3093375"/>
            <a:ext cx="8586900" cy="1899000"/>
          </a:xfrm>
          <a:prstGeom prst="rect">
            <a:avLst/>
          </a:prstGeom>
          <a:noFill/>
          <a:ln>
            <a:noFill/>
          </a:ln>
        </p:spPr>
        <p:txBody>
          <a:bodyPr anchorCtr="0" anchor="t" bIns="91425" lIns="91425" spcFirstLastPara="1" rIns="91425" wrap="square" tIns="91425">
            <a:normAutofit/>
          </a:bodyPr>
          <a:lstStyle/>
          <a:p>
            <a:pPr indent="-317500" lvl="0" marL="457200" rtl="0" algn="l">
              <a:lnSpc>
                <a:spcPct val="114999"/>
              </a:lnSpc>
              <a:spcBef>
                <a:spcPts val="0"/>
              </a:spcBef>
              <a:spcAft>
                <a:spcPts val="0"/>
              </a:spcAft>
              <a:buSzPts val="1400"/>
              <a:buNone/>
            </a:pPr>
            <a:r>
              <a:rPr lang="en"/>
              <a:t>Introduzca su información de contacto. Esta información NO es pública.  Nombre, correo electrónico y teléfono: Este debería ser el contacto principal para el proyecto con la subvención.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Si está patrocinado fiscalmente, ponga el contacto principal del proyecto patrocinado - No ponga la información de contacto del Patrocinador Fiscal en esta sección. Utilice su propia información de contacto.</a:t>
            </a:r>
            <a:endParaRPr/>
          </a:p>
          <a:p>
            <a:pPr indent="0" lvl="0" marL="0" rtl="0" algn="l">
              <a:lnSpc>
                <a:spcPct val="114999"/>
              </a:lnSpc>
              <a:spcBef>
                <a:spcPts val="0"/>
              </a:spcBef>
              <a:spcAft>
                <a:spcPts val="0"/>
              </a:spcAft>
              <a:buSzPts val="1400"/>
              <a:buNone/>
            </a:pPr>
            <a:r>
              <a:t/>
            </a:r>
            <a:endParaRPr/>
          </a:p>
        </p:txBody>
      </p:sp>
      <p:pic>
        <p:nvPicPr>
          <p:cNvPr id="97" name="Google Shape;97;p8"/>
          <p:cNvPicPr preferRelativeResize="0"/>
          <p:nvPr/>
        </p:nvPicPr>
        <p:blipFill rotWithShape="1">
          <a:blip r:embed="rId3">
            <a:alphaModFix/>
          </a:blip>
          <a:srcRect b="43229" l="-275" r="275" t="-713"/>
          <a:stretch/>
        </p:blipFill>
        <p:spPr>
          <a:xfrm>
            <a:off x="905099" y="627694"/>
            <a:ext cx="7396847" cy="24585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9"/>
          <p:cNvSpPr txBox="1"/>
          <p:nvPr>
            <p:ph type="title"/>
          </p:nvPr>
        </p:nvSpPr>
        <p:spPr>
          <a:xfrm>
            <a:off x="311700" y="256375"/>
            <a:ext cx="6085800" cy="38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54394"/>
              <a:buNone/>
            </a:pPr>
            <a:r>
              <a:rPr b="1" lang="en" sz="1800"/>
              <a:t>Subvención/Categoría del encargo</a:t>
            </a:r>
            <a:endParaRPr b="1" sz="1800"/>
          </a:p>
        </p:txBody>
      </p:sp>
      <p:sp>
        <p:nvSpPr>
          <p:cNvPr id="103" name="Google Shape;103;p9"/>
          <p:cNvSpPr txBox="1"/>
          <p:nvPr>
            <p:ph idx="1" type="body"/>
          </p:nvPr>
        </p:nvSpPr>
        <p:spPr>
          <a:xfrm>
            <a:off x="276900" y="3329725"/>
            <a:ext cx="8590200" cy="1813800"/>
          </a:xfrm>
          <a:prstGeom prst="rect">
            <a:avLst/>
          </a:prstGeom>
          <a:noFill/>
          <a:ln>
            <a:noFill/>
          </a:ln>
        </p:spPr>
        <p:txBody>
          <a:bodyPr anchorCtr="0" anchor="t" bIns="91425" lIns="91425" spcFirstLastPara="1" rIns="91425" wrap="square" tIns="91425">
            <a:normAutofit/>
          </a:bodyPr>
          <a:lstStyle/>
          <a:p>
            <a:pPr indent="-317500" lvl="0" marL="457200" rtl="0" algn="l">
              <a:lnSpc>
                <a:spcPct val="114999"/>
              </a:lnSpc>
              <a:spcBef>
                <a:spcPts val="0"/>
              </a:spcBef>
              <a:spcAft>
                <a:spcPts val="0"/>
              </a:spcAft>
              <a:buSzPts val="1400"/>
              <a:buNone/>
            </a:pPr>
            <a:r>
              <a:rPr lang="en"/>
              <a:t>Seleccione la subvención/oportunidad correcta en el cuadro desplegable.  Si no está seguro de cuál seleccionar, vuelva a la página 5 para encontrar al personal del EDD con el que ponerse en contacto para saber qué lista desplegable se aplica mejor a su caso. </a:t>
            </a:r>
            <a:endParaRPr/>
          </a:p>
          <a:p>
            <a:pPr indent="-317500" lvl="0" marL="457200" rtl="0" algn="l">
              <a:lnSpc>
                <a:spcPct val="114999"/>
              </a:lnSpc>
              <a:spcBef>
                <a:spcPts val="0"/>
              </a:spcBef>
              <a:spcAft>
                <a:spcPts val="0"/>
              </a:spcAft>
              <a:buSzPts val="1400"/>
              <a:buNone/>
            </a:pPr>
            <a:r>
              <a:t/>
            </a:r>
            <a:endParaRPr/>
          </a:p>
          <a:p>
            <a:pPr indent="-317500" lvl="0" marL="457200" rtl="0" algn="l">
              <a:lnSpc>
                <a:spcPct val="114999"/>
              </a:lnSpc>
              <a:spcBef>
                <a:spcPts val="0"/>
              </a:spcBef>
              <a:spcAft>
                <a:spcPts val="0"/>
              </a:spcAft>
              <a:buSzPts val="1400"/>
              <a:buNone/>
            </a:pPr>
            <a:r>
              <a:rPr lang="en"/>
              <a:t>Si recibe financiación a través de más de una subvención u oportunidad, escoja la que corresponda al evento que envía.</a:t>
            </a:r>
            <a:endParaRPr/>
          </a:p>
          <a:p>
            <a:pPr indent="0" lvl="0" marL="0" rtl="0" algn="l">
              <a:lnSpc>
                <a:spcPct val="114999"/>
              </a:lnSpc>
              <a:spcBef>
                <a:spcPts val="0"/>
              </a:spcBef>
              <a:spcAft>
                <a:spcPts val="0"/>
              </a:spcAft>
              <a:buSzPts val="1400"/>
              <a:buNone/>
            </a:pPr>
            <a:r>
              <a:t/>
            </a:r>
            <a:endParaRPr/>
          </a:p>
        </p:txBody>
      </p:sp>
      <p:pic>
        <p:nvPicPr>
          <p:cNvPr id="104" name="Google Shape;104;p9"/>
          <p:cNvPicPr preferRelativeResize="0"/>
          <p:nvPr/>
        </p:nvPicPr>
        <p:blipFill rotWithShape="1">
          <a:blip r:embed="rId3">
            <a:alphaModFix/>
          </a:blip>
          <a:srcRect b="0" l="0" r="0" t="0"/>
          <a:stretch/>
        </p:blipFill>
        <p:spPr>
          <a:xfrm>
            <a:off x="311700" y="772925"/>
            <a:ext cx="8555400" cy="25568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0x01010008190BF2A062F94685F77CC9BF845B67</vt:lpwstr>
  </property>
  <property fmtid="{D5CDD505-2E9C-101B-9397-08002B2CF9AE}" pid="3" name="MediaServiceImageTags">
    <vt:lpwstr/>
  </property>
</Properties>
</file>